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23"/>
  </p:notesMasterIdLst>
  <p:sldIdLst>
    <p:sldId id="261" r:id="rId5"/>
    <p:sldId id="262" r:id="rId6"/>
    <p:sldId id="263" r:id="rId7"/>
    <p:sldId id="264" r:id="rId8"/>
    <p:sldId id="265" r:id="rId9"/>
    <p:sldId id="266" r:id="rId10"/>
    <p:sldId id="267" r:id="rId11"/>
    <p:sldId id="268" r:id="rId12"/>
    <p:sldId id="269" r:id="rId13"/>
    <p:sldId id="270" r:id="rId14"/>
    <p:sldId id="271" r:id="rId15"/>
    <p:sldId id="272" r:id="rId16"/>
    <p:sldId id="273" r:id="rId17"/>
    <p:sldId id="274" r:id="rId18"/>
    <p:sldId id="275" r:id="rId19"/>
    <p:sldId id="276" r:id="rId20"/>
    <p:sldId id="277" r:id="rId21"/>
    <p:sldId id="278"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4660"/>
  </p:normalViewPr>
  <p:slideViewPr>
    <p:cSldViewPr snapToGrid="0">
      <p:cViewPr varScale="1">
        <p:scale>
          <a:sx n="75" d="100"/>
          <a:sy n="75" d="100"/>
        </p:scale>
        <p:origin x="284" y="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A75990-A4A1-4DDE-AA8D-73E60A452DD0}" type="datetimeFigureOut">
              <a:rPr lang="en-US" smtClean="0"/>
              <a:t>5/29/2024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75CD8D-B1D9-4658-A4F0-38CA8D83ED5D}" type="slidenum">
              <a:rPr lang="en-US" smtClean="0"/>
              <a:t>‹#›</a:t>
            </a:fld>
            <a:endParaRPr lang="en-US" dirty="0"/>
          </a:p>
        </p:txBody>
      </p:sp>
    </p:spTree>
    <p:extLst>
      <p:ext uri="{BB962C8B-B14F-4D97-AF65-F5344CB8AC3E}">
        <p14:creationId xmlns:p14="http://schemas.microsoft.com/office/powerpoint/2010/main" val="38309802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7077511" y="5410201"/>
            <a:ext cx="2743200" cy="365125"/>
          </a:xfrm>
        </p:spPr>
        <p:txBody>
          <a:bodyPr/>
          <a:lstStyle/>
          <a:p>
            <a:fld id="{808C238F-B856-42A4-BC32-194DCC130D5F}" type="datetime1">
              <a:rPr lang="en-US" smtClean="0"/>
              <a:t>5/29/2024</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4872680-3826-48D8-A0B9-F293E3A564DD}" type="datetime1">
              <a:rPr lang="en-US" smtClean="0"/>
              <a:t>5/29/2024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FC0F02A-B435-4587-AE10-6A02865845FD}" type="datetime1">
              <a:rPr lang="en-US" smtClean="0"/>
              <a:t>5/29/2024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EDF27A1-9C29-4918-BA16-87149545F673}" type="datetime1">
              <a:rPr lang="en-US" smtClean="0"/>
              <a:t>5/29/2024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7EEE601-4D27-49FF-B099-2799466F7EDA}" type="datetime1">
              <a:rPr lang="en-US" smtClean="0"/>
              <a:t>5/29/2024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B4E52469-603F-4B0F-8F23-6B2B143D5424}" type="datetime1">
              <a:rPr lang="en-US" smtClean="0"/>
              <a:t>5/29/2024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CD7781E0-05FC-475E-A14D-85EF9B55E67B}" type="datetime1">
              <a:rPr lang="en-US" smtClean="0"/>
              <a:t>5/29/2024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8D02C8-8352-4A2E-A3CD-139A8583C932}" type="datetime1">
              <a:rPr lang="en-US" smtClean="0"/>
              <a:t>5/29/2024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F680581-4B77-41E9-BE55-C3C9C3900A2A}" type="datetime1">
              <a:rPr lang="en-US" smtClean="0"/>
              <a:t>5/29/2024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42C1CB5-A088-4DB4-8A5C-B084F9B2B528}" type="datetime1">
              <a:rPr lang="en-US" smtClean="0"/>
              <a:t>5/29/2024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E3C1328-ADC8-435B-8F5C-D339CD9DD487}" type="datetime1">
              <a:rPr lang="en-US" smtClean="0"/>
              <a:t>5/29/2024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0256410-64C5-4311-8359-FDA6B61ABBAE}" type="datetime1">
              <a:rPr lang="en-US" smtClean="0"/>
              <a:t>5/29/2024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018B01E-6E1B-4AFC-A690-27C447C9486E}" type="datetime1">
              <a:rPr lang="en-US" smtClean="0"/>
              <a:t>5/29/2024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852F3D2-503A-4E49-99AD-125A054E178F}" type="datetime1">
              <a:rPr lang="en-US" smtClean="0"/>
              <a:t>5/29/2024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7166207-223C-48E4-AE22-548ABC801447}" type="datetime1">
              <a:rPr lang="en-US" smtClean="0"/>
              <a:t>5/29/2024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4941151-B38C-4230-91F0-8A3BB69A056C}" type="datetime1">
              <a:rPr lang="en-US" smtClean="0"/>
              <a:t>5/29/2024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3F6EA29-EE45-46F5-8084-6929433FA14E}" type="datetime1">
              <a:rPr lang="en-US" smtClean="0"/>
              <a:t>5/29/2024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E567B94D-50C4-4558-AAA1-857DDB1A21EF}" type="datetime1">
              <a:rPr lang="en-US" smtClean="0"/>
              <a:t>5/29/2024</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sldNum="0" hdr="0" ftr="0" dt="0"/>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3.jpe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5.jp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77" name="Group 76">
            <a:extLst>
              <a:ext uri="{FF2B5EF4-FFF2-40B4-BE49-F238E27FC236}">
                <a16:creationId xmlns:a16="http://schemas.microsoft.com/office/drawing/2014/main" id="{AD579530-1077-46B3-BD5C-81BB270A1D5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78" name="Rectangle 77">
              <a:extLst>
                <a:ext uri="{FF2B5EF4-FFF2-40B4-BE49-F238E27FC236}">
                  <a16:creationId xmlns:a16="http://schemas.microsoft.com/office/drawing/2014/main" id="{ACBB106A-B366-4349-B59F-E8FBDADD82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9" name="Picture 2">
              <a:extLst>
                <a:ext uri="{FF2B5EF4-FFF2-40B4-BE49-F238E27FC236}">
                  <a16:creationId xmlns:a16="http://schemas.microsoft.com/office/drawing/2014/main" id="{113FC03B-24E4-4A3F-9626-CC7F6356BC9E}"/>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p14="http://schemas.microsoft.com/office/powerpoint/2010/main" xmlns:a14="http://schemas.microsoft.com/office/drawing/2010/main" xmlns:a16="http://schemas.microsoft.com/office/drawing/2014/main" xmlns="">
                  <a:solidFill>
                    <a:srgbClr val="FFFFFF"/>
                  </a:solidFill>
                </a14:hiddenFill>
              </a:ext>
            </a:extLst>
          </p:spPr>
        </p:pic>
      </p:grpSp>
      <p:pic>
        <p:nvPicPr>
          <p:cNvPr id="5" name="Picture 4" descr="close up of circuit board">
            <a:extLst>
              <a:ext uri="{FF2B5EF4-FFF2-40B4-BE49-F238E27FC236}">
                <a16:creationId xmlns:a16="http://schemas.microsoft.com/office/drawing/2014/main" id="{525AE681-57C0-4C44-9E88-A16CDA016EB3}"/>
              </a:ext>
            </a:extLst>
          </p:cNvPr>
          <p:cNvPicPr>
            <a:picLocks noChangeAspect="1"/>
          </p:cNvPicPr>
          <p:nvPr/>
        </p:nvPicPr>
        <p:blipFill rotWithShape="1">
          <a:blip r:embed="rId4">
            <a:alphaModFix amt="30000"/>
          </a:blip>
          <a:srcRect t="6504" b="9202"/>
          <a:stretch/>
        </p:blipFill>
        <p:spPr>
          <a:xfrm>
            <a:off x="-2" y="10"/>
            <a:ext cx="12188389" cy="6857990"/>
          </a:xfrm>
          <a:prstGeom prst="rect">
            <a:avLst/>
          </a:prstGeom>
        </p:spPr>
      </p:pic>
      <p:grpSp>
        <p:nvGrpSpPr>
          <p:cNvPr id="81" name="Group 80">
            <a:extLst>
              <a:ext uri="{FF2B5EF4-FFF2-40B4-BE49-F238E27FC236}">
                <a16:creationId xmlns:a16="http://schemas.microsoft.com/office/drawing/2014/main" id="{83F79A5F-63B5-4802-B39B-BF0F89DDDA1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5895" y="2235200"/>
            <a:ext cx="10982062" cy="2396067"/>
            <a:chOff x="605895" y="2235200"/>
            <a:chExt cx="10982062" cy="2396067"/>
          </a:xfrm>
        </p:grpSpPr>
        <p:sp>
          <p:nvSpPr>
            <p:cNvPr id="82" name="Round Diagonal Corner Rectangle 7">
              <a:extLst>
                <a:ext uri="{FF2B5EF4-FFF2-40B4-BE49-F238E27FC236}">
                  <a16:creationId xmlns:a16="http://schemas.microsoft.com/office/drawing/2014/main" id="{00D14BF7-A799-4EDA-8C19-CED0B8EC52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82333" y="2235200"/>
              <a:ext cx="7027334" cy="2396067"/>
            </a:xfrm>
            <a:prstGeom prst="round2DiagRect">
              <a:avLst>
                <a:gd name="adj1" fmla="val 9246"/>
                <a:gd name="adj2" fmla="val 0"/>
              </a:avLst>
            </a:prstGeom>
            <a:solidFill>
              <a:schemeClr val="bg1">
                <a:alpha val="80000"/>
              </a:scheme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83" name="Group 82">
              <a:extLst>
                <a:ext uri="{FF2B5EF4-FFF2-40B4-BE49-F238E27FC236}">
                  <a16:creationId xmlns:a16="http://schemas.microsoft.com/office/drawing/2014/main" id="{AF292344-73C8-4E53-85C0-8CDB23EB53B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5895" y="2900097"/>
              <a:ext cx="10982062" cy="1211524"/>
              <a:chOff x="605895" y="2900097"/>
              <a:chExt cx="10982062" cy="1211524"/>
            </a:xfrm>
          </p:grpSpPr>
          <p:sp>
            <p:nvSpPr>
              <p:cNvPr id="84" name="Freeform 32">
                <a:extLst>
                  <a:ext uri="{FF2B5EF4-FFF2-40B4-BE49-F238E27FC236}">
                    <a16:creationId xmlns:a16="http://schemas.microsoft.com/office/drawing/2014/main" id="{4781E776-A0A7-4FB6-958B-8389BBA569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9653587" y="33797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5" name="Freeform 33">
                <a:extLst>
                  <a:ext uri="{FF2B5EF4-FFF2-40B4-BE49-F238E27FC236}">
                    <a16:creationId xmlns:a16="http://schemas.microsoft.com/office/drawing/2014/main" id="{0F004D56-F177-45BC-8965-B72DB88A08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0078244" y="33107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6" name="Freeform 34">
                <a:extLst>
                  <a:ext uri="{FF2B5EF4-FFF2-40B4-BE49-F238E27FC236}">
                    <a16:creationId xmlns:a16="http://schemas.microsoft.com/office/drawing/2014/main" id="{5F2F1F83-817B-4678-B0AE-8FFDC49FC82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1146631" y="35742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7" name="Freeform 37">
                <a:extLst>
                  <a:ext uri="{FF2B5EF4-FFF2-40B4-BE49-F238E27FC236}">
                    <a16:creationId xmlns:a16="http://schemas.microsoft.com/office/drawing/2014/main" id="{F908EB47-32F4-4E82-BF56-FD25BB0747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10230644" y="30345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8" name="Freeform 35">
                <a:extLst>
                  <a:ext uri="{FF2B5EF4-FFF2-40B4-BE49-F238E27FC236}">
                    <a16:creationId xmlns:a16="http://schemas.microsoft.com/office/drawing/2014/main" id="{0966000D-B975-4E8A-9BF2-EACF216405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034587" y="25627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9" name="Freeform 36">
                <a:extLst>
                  <a:ext uri="{FF2B5EF4-FFF2-40B4-BE49-F238E27FC236}">
                    <a16:creationId xmlns:a16="http://schemas.microsoft.com/office/drawing/2014/main" id="{A9554499-6796-4AEE-B012-34A5B9A585A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0747375" y="32326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0" name="Freeform 38">
                <a:extLst>
                  <a:ext uri="{FF2B5EF4-FFF2-40B4-BE49-F238E27FC236}">
                    <a16:creationId xmlns:a16="http://schemas.microsoft.com/office/drawing/2014/main" id="{9DD40864-34BD-491F-B591-180E7B32C12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1399044" y="30953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1" name="Freeform 39">
                <a:extLst>
                  <a:ext uri="{FF2B5EF4-FFF2-40B4-BE49-F238E27FC236}">
                    <a16:creationId xmlns:a16="http://schemas.microsoft.com/office/drawing/2014/main" id="{2623F54C-4373-4D30-90DB-3129BDDF54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353675" y="21531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2" name="Freeform 40">
                <a:extLst>
                  <a:ext uri="{FF2B5EF4-FFF2-40B4-BE49-F238E27FC236}">
                    <a16:creationId xmlns:a16="http://schemas.microsoft.com/office/drawing/2014/main" id="{1FF42884-D4B2-462F-9FA7-4FA89253224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9848850" y="33088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3" name="Rectangle 41">
                <a:extLst>
                  <a:ext uri="{FF2B5EF4-FFF2-40B4-BE49-F238E27FC236}">
                    <a16:creationId xmlns:a16="http://schemas.microsoft.com/office/drawing/2014/main" id="{27F4D4BA-37F5-4D54-BDFF-733F621D5DB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5400000">
                <a:off x="9721056" y="32842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sp>
            <p:nvSpPr>
              <p:cNvPr id="94" name="Freeform 32">
                <a:extLst>
                  <a:ext uri="{FF2B5EF4-FFF2-40B4-BE49-F238E27FC236}">
                    <a16:creationId xmlns:a16="http://schemas.microsoft.com/office/drawing/2014/main" id="{29E4A0E5-0441-4563-A947-12A5781105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2122751" y="35321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5" name="Freeform 33">
                <a:extLst>
                  <a:ext uri="{FF2B5EF4-FFF2-40B4-BE49-F238E27FC236}">
                    <a16:creationId xmlns:a16="http://schemas.microsoft.com/office/drawing/2014/main" id="{4A8D89B4-AD1B-410A-870B-1042E075A04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1958445" y="34631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6" name="Freeform 34">
                <a:extLst>
                  <a:ext uri="{FF2B5EF4-FFF2-40B4-BE49-F238E27FC236}">
                    <a16:creationId xmlns:a16="http://schemas.microsoft.com/office/drawing/2014/main" id="{DFC54570-9F45-44E6-AC94-4B3192D44B2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858308" y="37266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7" name="Freeform 37">
                <a:extLst>
                  <a:ext uri="{FF2B5EF4-FFF2-40B4-BE49-F238E27FC236}">
                    <a16:creationId xmlns:a16="http://schemas.microsoft.com/office/drawing/2014/main" id="{A976F76C-4BBB-4CD4-9270-5E4E8802BF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1658407" y="31869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8" name="Freeform 35">
                <a:extLst>
                  <a:ext uri="{FF2B5EF4-FFF2-40B4-BE49-F238E27FC236}">
                    <a16:creationId xmlns:a16="http://schemas.microsoft.com/office/drawing/2014/main" id="{06081E5F-35E2-4E9E-A0DA-9E2F769C4C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860814" y="27151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9" name="Freeform 36">
                <a:extLst>
                  <a:ext uri="{FF2B5EF4-FFF2-40B4-BE49-F238E27FC236}">
                    <a16:creationId xmlns:a16="http://schemas.microsoft.com/office/drawing/2014/main" id="{7B7B4F78-1391-433D-AAE5-0FA8B8EE181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1289314" y="33850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0" name="Freeform 38">
                <a:extLst>
                  <a:ext uri="{FF2B5EF4-FFF2-40B4-BE49-F238E27FC236}">
                    <a16:creationId xmlns:a16="http://schemas.microsoft.com/office/drawing/2014/main" id="{EF63F42B-29ED-4285-99D1-5FA657DA92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605895" y="32477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1" name="Freeform 39">
                <a:extLst>
                  <a:ext uri="{FF2B5EF4-FFF2-40B4-BE49-F238E27FC236}">
                    <a16:creationId xmlns:a16="http://schemas.microsoft.com/office/drawing/2014/main" id="{EB7A6053-A7CF-4785-B396-6F70D6EBE9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532202" y="23055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2" name="Freeform 40">
                <a:extLst>
                  <a:ext uri="{FF2B5EF4-FFF2-40B4-BE49-F238E27FC236}">
                    <a16:creationId xmlns:a16="http://schemas.microsoft.com/office/drawing/2014/main" id="{E6337518-A10D-47A5-BD86-6D1F3FAF3C9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2154501" y="34612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3" name="Rectangle 41">
                <a:extLst>
                  <a:ext uri="{FF2B5EF4-FFF2-40B4-BE49-F238E27FC236}">
                    <a16:creationId xmlns:a16="http://schemas.microsoft.com/office/drawing/2014/main" id="{7591C37F-6498-4992-992D-D413A84752D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16200000" flipH="1">
                <a:off x="2448983" y="34366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grpSp>
      </p:grpSp>
      <p:sp>
        <p:nvSpPr>
          <p:cNvPr id="2" name="Title 1">
            <a:extLst>
              <a:ext uri="{FF2B5EF4-FFF2-40B4-BE49-F238E27FC236}">
                <a16:creationId xmlns:a16="http://schemas.microsoft.com/office/drawing/2014/main" id="{ED476017-D224-40AE-B921-67525450151A}"/>
              </a:ext>
            </a:extLst>
          </p:cNvPr>
          <p:cNvSpPr>
            <a:spLocks noGrp="1"/>
          </p:cNvSpPr>
          <p:nvPr>
            <p:ph type="ctrTitle"/>
          </p:nvPr>
        </p:nvSpPr>
        <p:spPr>
          <a:xfrm>
            <a:off x="2667000" y="2328334"/>
            <a:ext cx="6858000" cy="1367896"/>
          </a:xfrm>
        </p:spPr>
        <p:txBody>
          <a:bodyPr>
            <a:normAutofit/>
          </a:bodyPr>
          <a:lstStyle/>
          <a:p>
            <a:pPr algn="ctr"/>
            <a:r>
              <a:rPr lang="en-US" dirty="0"/>
              <a:t>X-AI Models</a:t>
            </a:r>
          </a:p>
        </p:txBody>
      </p:sp>
    </p:spTree>
    <p:extLst>
      <p:ext uri="{BB962C8B-B14F-4D97-AF65-F5344CB8AC3E}">
        <p14:creationId xmlns:p14="http://schemas.microsoft.com/office/powerpoint/2010/main" val="13371922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174" name="Group 173">
            <a:extLst>
              <a:ext uri="{FF2B5EF4-FFF2-40B4-BE49-F238E27FC236}">
                <a16:creationId xmlns:a16="http://schemas.microsoft.com/office/drawing/2014/main" id="{8E1DDAD8-1D10-4640-A034-BE90015E37B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75" name="Rectangle 174">
              <a:extLst>
                <a:ext uri="{FF2B5EF4-FFF2-40B4-BE49-F238E27FC236}">
                  <a16:creationId xmlns:a16="http://schemas.microsoft.com/office/drawing/2014/main" id="{52FE7688-721D-4A97-B007-BDE056094D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76" name="Picture 2">
              <a:extLst>
                <a:ext uri="{FF2B5EF4-FFF2-40B4-BE49-F238E27FC236}">
                  <a16:creationId xmlns:a16="http://schemas.microsoft.com/office/drawing/2014/main" id="{9E73A810-8571-4A9D-A3CB-336933AB4C0E}"/>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pic>
        <p:nvPicPr>
          <p:cNvPr id="4" name="Picture 3" descr="close up of circuit board">
            <a:extLst>
              <a:ext uri="{FF2B5EF4-FFF2-40B4-BE49-F238E27FC236}">
                <a16:creationId xmlns:a16="http://schemas.microsoft.com/office/drawing/2014/main" id="{4B216623-4B59-4FC0-8E90-468349035D24}"/>
              </a:ext>
            </a:extLst>
          </p:cNvPr>
          <p:cNvPicPr>
            <a:picLocks noChangeAspect="1"/>
          </p:cNvPicPr>
          <p:nvPr/>
        </p:nvPicPr>
        <p:blipFill rotWithShape="1">
          <a:blip r:embed="rId4">
            <a:alphaModFix amt="30000"/>
          </a:blip>
          <a:srcRect l="17220" r="9210" b="-1"/>
          <a:stretch/>
        </p:blipFill>
        <p:spPr>
          <a:xfrm>
            <a:off x="-5596" y="10"/>
            <a:ext cx="5263396" cy="6857990"/>
          </a:xfrm>
          <a:prstGeom prst="rect">
            <a:avLst/>
          </a:prstGeom>
        </p:spPr>
      </p:pic>
      <p:grpSp>
        <p:nvGrpSpPr>
          <p:cNvPr id="178" name="Group 177">
            <a:extLst>
              <a:ext uri="{FF2B5EF4-FFF2-40B4-BE49-F238E27FC236}">
                <a16:creationId xmlns:a16="http://schemas.microsoft.com/office/drawing/2014/main" id="{FD642FB6-2808-4BC5-AE0B-7302C24B78A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179" name="Rectangle 178">
              <a:extLst>
                <a:ext uri="{FF2B5EF4-FFF2-40B4-BE49-F238E27FC236}">
                  <a16:creationId xmlns:a16="http://schemas.microsoft.com/office/drawing/2014/main" id="{0B0B8F04-D9A7-48E5-A29C-51A66B59DFF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80" name="Freeform 6">
              <a:extLst>
                <a:ext uri="{FF2B5EF4-FFF2-40B4-BE49-F238E27FC236}">
                  <a16:creationId xmlns:a16="http://schemas.microsoft.com/office/drawing/2014/main" id="{D6D18883-6BFF-42BB-8088-FCCF83F9CFC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1" name="Freeform 7">
              <a:extLst>
                <a:ext uri="{FF2B5EF4-FFF2-40B4-BE49-F238E27FC236}">
                  <a16:creationId xmlns:a16="http://schemas.microsoft.com/office/drawing/2014/main" id="{1D0FEFB3-A009-4D0F-9107-C0B17786FB0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2" name="Rectangle 181">
              <a:extLst>
                <a:ext uri="{FF2B5EF4-FFF2-40B4-BE49-F238E27FC236}">
                  <a16:creationId xmlns:a16="http://schemas.microsoft.com/office/drawing/2014/main" id="{78E86C7F-B981-4448-8A1A-856F7124FF4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83" name="Freeform 9">
              <a:extLst>
                <a:ext uri="{FF2B5EF4-FFF2-40B4-BE49-F238E27FC236}">
                  <a16:creationId xmlns:a16="http://schemas.microsoft.com/office/drawing/2014/main" id="{4C6CFFD9-BA00-4184-8310-5FC9550954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4" name="Freeform 10">
              <a:extLst>
                <a:ext uri="{FF2B5EF4-FFF2-40B4-BE49-F238E27FC236}">
                  <a16:creationId xmlns:a16="http://schemas.microsoft.com/office/drawing/2014/main" id="{A1892DF3-4848-496C-8664-DFD32EE250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5" name="Freeform 11">
              <a:extLst>
                <a:ext uri="{FF2B5EF4-FFF2-40B4-BE49-F238E27FC236}">
                  <a16:creationId xmlns:a16="http://schemas.microsoft.com/office/drawing/2014/main" id="{D6DB8C30-651E-4D8F-A70C-163FC58427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6" name="Freeform 12">
              <a:extLst>
                <a:ext uri="{FF2B5EF4-FFF2-40B4-BE49-F238E27FC236}">
                  <a16:creationId xmlns:a16="http://schemas.microsoft.com/office/drawing/2014/main" id="{563DFB81-F969-4F44-BA6C-6347956423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7" name="Freeform 13">
              <a:extLst>
                <a:ext uri="{FF2B5EF4-FFF2-40B4-BE49-F238E27FC236}">
                  <a16:creationId xmlns:a16="http://schemas.microsoft.com/office/drawing/2014/main" id="{8E5DE346-AFCA-40DA-B5E2-93A86EA54C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8" name="Freeform 14">
              <a:extLst>
                <a:ext uri="{FF2B5EF4-FFF2-40B4-BE49-F238E27FC236}">
                  <a16:creationId xmlns:a16="http://schemas.microsoft.com/office/drawing/2014/main" id="{77A34306-2AE8-43D0-9686-E97B3B53FE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9" name="Freeform 15">
              <a:extLst>
                <a:ext uri="{FF2B5EF4-FFF2-40B4-BE49-F238E27FC236}">
                  <a16:creationId xmlns:a16="http://schemas.microsoft.com/office/drawing/2014/main" id="{B9CC10F0-FFCD-4CB9-AF4C-22722D20B7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0" name="Freeform 16">
              <a:extLst>
                <a:ext uri="{FF2B5EF4-FFF2-40B4-BE49-F238E27FC236}">
                  <a16:creationId xmlns:a16="http://schemas.microsoft.com/office/drawing/2014/main" id="{2A6B0E38-C962-4491-BFDA-75378B4D674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1" name="Freeform 17">
              <a:extLst>
                <a:ext uri="{FF2B5EF4-FFF2-40B4-BE49-F238E27FC236}">
                  <a16:creationId xmlns:a16="http://schemas.microsoft.com/office/drawing/2014/main" id="{655F640B-8407-487C-8696-F47451478E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2" name="Freeform 18">
              <a:extLst>
                <a:ext uri="{FF2B5EF4-FFF2-40B4-BE49-F238E27FC236}">
                  <a16:creationId xmlns:a16="http://schemas.microsoft.com/office/drawing/2014/main" id="{FAB4F099-4FF6-4410-A5B9-2A5355719C9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3" name="Freeform 19">
              <a:extLst>
                <a:ext uri="{FF2B5EF4-FFF2-40B4-BE49-F238E27FC236}">
                  <a16:creationId xmlns:a16="http://schemas.microsoft.com/office/drawing/2014/main" id="{6FE80B6E-3DA9-4304-9925-12E578C4E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4" name="Freeform 20">
              <a:extLst>
                <a:ext uri="{FF2B5EF4-FFF2-40B4-BE49-F238E27FC236}">
                  <a16:creationId xmlns:a16="http://schemas.microsoft.com/office/drawing/2014/main" id="{67D1CB75-0CBA-4E13-924C-21F221D7BF6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5" name="Freeform 21">
              <a:extLst>
                <a:ext uri="{FF2B5EF4-FFF2-40B4-BE49-F238E27FC236}">
                  <a16:creationId xmlns:a16="http://schemas.microsoft.com/office/drawing/2014/main" id="{F2CC783B-FA45-4777-A76A-982B285C7C4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6" name="Freeform 22">
              <a:extLst>
                <a:ext uri="{FF2B5EF4-FFF2-40B4-BE49-F238E27FC236}">
                  <a16:creationId xmlns:a16="http://schemas.microsoft.com/office/drawing/2014/main" id="{D68F4DD3-D736-4B78-972E-F5128CFBE7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7" name="Freeform 23">
              <a:extLst>
                <a:ext uri="{FF2B5EF4-FFF2-40B4-BE49-F238E27FC236}">
                  <a16:creationId xmlns:a16="http://schemas.microsoft.com/office/drawing/2014/main" id="{B14AF103-15B3-4796-A71A-297D37E176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8" name="Freeform 24">
              <a:extLst>
                <a:ext uri="{FF2B5EF4-FFF2-40B4-BE49-F238E27FC236}">
                  <a16:creationId xmlns:a16="http://schemas.microsoft.com/office/drawing/2014/main" id="{B0B240FB-0453-4B6F-9F9B-C2C3305AC5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9" name="Freeform 25">
              <a:extLst>
                <a:ext uri="{FF2B5EF4-FFF2-40B4-BE49-F238E27FC236}">
                  <a16:creationId xmlns:a16="http://schemas.microsoft.com/office/drawing/2014/main" id="{EBBBDCEE-433E-40F3-B49D-375CB162A8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0" name="Freeform 26">
              <a:extLst>
                <a:ext uri="{FF2B5EF4-FFF2-40B4-BE49-F238E27FC236}">
                  <a16:creationId xmlns:a16="http://schemas.microsoft.com/office/drawing/2014/main" id="{09B123C6-141E-4A37-B5A7-27E7764FA1F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1" name="Freeform 27">
              <a:extLst>
                <a:ext uri="{FF2B5EF4-FFF2-40B4-BE49-F238E27FC236}">
                  <a16:creationId xmlns:a16="http://schemas.microsoft.com/office/drawing/2014/main" id="{1FA1F521-36A1-49FF-84A7-229E8970F7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2" name="Freeform 28">
              <a:extLst>
                <a:ext uri="{FF2B5EF4-FFF2-40B4-BE49-F238E27FC236}">
                  <a16:creationId xmlns:a16="http://schemas.microsoft.com/office/drawing/2014/main" id="{DE512F89-D901-4487-A42C-02345EC5FCD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3" name="Freeform 29">
              <a:extLst>
                <a:ext uri="{FF2B5EF4-FFF2-40B4-BE49-F238E27FC236}">
                  <a16:creationId xmlns:a16="http://schemas.microsoft.com/office/drawing/2014/main" id="{ED3ED0E5-3226-4B78-B3EA-C591824B89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4" name="Freeform 30">
              <a:extLst>
                <a:ext uri="{FF2B5EF4-FFF2-40B4-BE49-F238E27FC236}">
                  <a16:creationId xmlns:a16="http://schemas.microsoft.com/office/drawing/2014/main" id="{9CBB1F68-B6DE-4ECF-B20F-328F9811E2F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5" name="Freeform 31">
              <a:extLst>
                <a:ext uri="{FF2B5EF4-FFF2-40B4-BE49-F238E27FC236}">
                  <a16:creationId xmlns:a16="http://schemas.microsoft.com/office/drawing/2014/main" id="{A566C551-9523-4D97-A8CF-5C91F436C5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6" name="Freeform 32">
              <a:extLst>
                <a:ext uri="{FF2B5EF4-FFF2-40B4-BE49-F238E27FC236}">
                  <a16:creationId xmlns:a16="http://schemas.microsoft.com/office/drawing/2014/main" id="{9E166BA0-9268-4419-9332-2D30C212397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7" name="Rectangle 206">
              <a:extLst>
                <a:ext uri="{FF2B5EF4-FFF2-40B4-BE49-F238E27FC236}">
                  <a16:creationId xmlns:a16="http://schemas.microsoft.com/office/drawing/2014/main" id="{B700C031-AA54-4DC7-B8A2-2569B3FA653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208" name="Freeform 34">
              <a:extLst>
                <a:ext uri="{FF2B5EF4-FFF2-40B4-BE49-F238E27FC236}">
                  <a16:creationId xmlns:a16="http://schemas.microsoft.com/office/drawing/2014/main" id="{03045EC8-ECC8-473F-8786-DE266F05B15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9" name="Freeform 35">
              <a:extLst>
                <a:ext uri="{FF2B5EF4-FFF2-40B4-BE49-F238E27FC236}">
                  <a16:creationId xmlns:a16="http://schemas.microsoft.com/office/drawing/2014/main" id="{9337EBA2-5088-4A44-8C0B-A6EE78989C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0" name="Freeform 36">
              <a:extLst>
                <a:ext uri="{FF2B5EF4-FFF2-40B4-BE49-F238E27FC236}">
                  <a16:creationId xmlns:a16="http://schemas.microsoft.com/office/drawing/2014/main" id="{3486A705-2593-45C9-A13E-8E2FB7C354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1" name="Freeform 37">
              <a:extLst>
                <a:ext uri="{FF2B5EF4-FFF2-40B4-BE49-F238E27FC236}">
                  <a16:creationId xmlns:a16="http://schemas.microsoft.com/office/drawing/2014/main" id="{F357321C-6DEE-4D02-A997-75E47EE0E0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2" name="Freeform 38">
              <a:extLst>
                <a:ext uri="{FF2B5EF4-FFF2-40B4-BE49-F238E27FC236}">
                  <a16:creationId xmlns:a16="http://schemas.microsoft.com/office/drawing/2014/main" id="{D0B8F87F-3530-4BCD-A8E5-C1B83707B5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3" name="Freeform 39">
              <a:extLst>
                <a:ext uri="{FF2B5EF4-FFF2-40B4-BE49-F238E27FC236}">
                  <a16:creationId xmlns:a16="http://schemas.microsoft.com/office/drawing/2014/main" id="{5BE86BA3-AB0E-4F70-A552-0D9EB9E98E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4" name="Freeform 40">
              <a:extLst>
                <a:ext uri="{FF2B5EF4-FFF2-40B4-BE49-F238E27FC236}">
                  <a16:creationId xmlns:a16="http://schemas.microsoft.com/office/drawing/2014/main" id="{DF5FE773-B9AE-4A3F-8EDC-165CE579BDC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5" name="Freeform 41">
              <a:extLst>
                <a:ext uri="{FF2B5EF4-FFF2-40B4-BE49-F238E27FC236}">
                  <a16:creationId xmlns:a16="http://schemas.microsoft.com/office/drawing/2014/main" id="{4A03D7BE-B358-4F8B-85EA-65E0CBF2D1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6" name="Freeform 42">
              <a:extLst>
                <a:ext uri="{FF2B5EF4-FFF2-40B4-BE49-F238E27FC236}">
                  <a16:creationId xmlns:a16="http://schemas.microsoft.com/office/drawing/2014/main" id="{A6548877-0957-435B-A419-389A278E57E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7" name="Freeform 43">
              <a:extLst>
                <a:ext uri="{FF2B5EF4-FFF2-40B4-BE49-F238E27FC236}">
                  <a16:creationId xmlns:a16="http://schemas.microsoft.com/office/drawing/2014/main" id="{B2D5EA95-9E60-468A-8DA1-40F05C9BDA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8" name="Freeform 44">
              <a:extLst>
                <a:ext uri="{FF2B5EF4-FFF2-40B4-BE49-F238E27FC236}">
                  <a16:creationId xmlns:a16="http://schemas.microsoft.com/office/drawing/2014/main" id="{C9B409CE-11E5-40D1-8C9B-86614EAE2A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9" name="Rectangle 218">
              <a:extLst>
                <a:ext uri="{FF2B5EF4-FFF2-40B4-BE49-F238E27FC236}">
                  <a16:creationId xmlns:a16="http://schemas.microsoft.com/office/drawing/2014/main" id="{9E594AF5-DB50-4227-AC2F-10EE5233C41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220" name="Freeform 46">
              <a:extLst>
                <a:ext uri="{FF2B5EF4-FFF2-40B4-BE49-F238E27FC236}">
                  <a16:creationId xmlns:a16="http://schemas.microsoft.com/office/drawing/2014/main" id="{9335DCAF-74A2-4994-B5BF-1C079A40A5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1" name="Freeform 47">
              <a:extLst>
                <a:ext uri="{FF2B5EF4-FFF2-40B4-BE49-F238E27FC236}">
                  <a16:creationId xmlns:a16="http://schemas.microsoft.com/office/drawing/2014/main" id="{1DC8E1A2-0C6B-4BA9-85F4-3645AED5DEA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2" name="Freeform 48">
              <a:extLst>
                <a:ext uri="{FF2B5EF4-FFF2-40B4-BE49-F238E27FC236}">
                  <a16:creationId xmlns:a16="http://schemas.microsoft.com/office/drawing/2014/main" id="{28F38DE0-3BEE-441A-8212-E77DA2328A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3" name="Freeform 49">
              <a:extLst>
                <a:ext uri="{FF2B5EF4-FFF2-40B4-BE49-F238E27FC236}">
                  <a16:creationId xmlns:a16="http://schemas.microsoft.com/office/drawing/2014/main" id="{AE81208E-D239-496C-A312-506B0241B31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4" name="Freeform 50">
              <a:extLst>
                <a:ext uri="{FF2B5EF4-FFF2-40B4-BE49-F238E27FC236}">
                  <a16:creationId xmlns:a16="http://schemas.microsoft.com/office/drawing/2014/main" id="{242FE966-DDA4-4668-B8D6-C4B0D4C78E5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5" name="Freeform 51">
              <a:extLst>
                <a:ext uri="{FF2B5EF4-FFF2-40B4-BE49-F238E27FC236}">
                  <a16:creationId xmlns:a16="http://schemas.microsoft.com/office/drawing/2014/main" id="{FB0A5F60-550F-4025-9DCE-6F42A7C064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6" name="Freeform 52">
              <a:extLst>
                <a:ext uri="{FF2B5EF4-FFF2-40B4-BE49-F238E27FC236}">
                  <a16:creationId xmlns:a16="http://schemas.microsoft.com/office/drawing/2014/main" id="{D7B61D18-4A61-44C9-A809-40639E8C1D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7" name="Freeform 53">
              <a:extLst>
                <a:ext uri="{FF2B5EF4-FFF2-40B4-BE49-F238E27FC236}">
                  <a16:creationId xmlns:a16="http://schemas.microsoft.com/office/drawing/2014/main" id="{CB26E7EB-DC12-4BA7-B5DE-09EF2C1D0A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8" name="Freeform 54">
              <a:extLst>
                <a:ext uri="{FF2B5EF4-FFF2-40B4-BE49-F238E27FC236}">
                  <a16:creationId xmlns:a16="http://schemas.microsoft.com/office/drawing/2014/main" id="{921237B4-9D85-4611-851F-5DBD71544A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9" name="Freeform 55">
              <a:extLst>
                <a:ext uri="{FF2B5EF4-FFF2-40B4-BE49-F238E27FC236}">
                  <a16:creationId xmlns:a16="http://schemas.microsoft.com/office/drawing/2014/main" id="{C91509DE-9FAA-4E84-BCC1-CDDBEA8AC0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30" name="Freeform 56">
              <a:extLst>
                <a:ext uri="{FF2B5EF4-FFF2-40B4-BE49-F238E27FC236}">
                  <a16:creationId xmlns:a16="http://schemas.microsoft.com/office/drawing/2014/main" id="{C7029B06-6A09-4E46-BA86-F3C66DBDD4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31" name="Freeform 57">
              <a:extLst>
                <a:ext uri="{FF2B5EF4-FFF2-40B4-BE49-F238E27FC236}">
                  <a16:creationId xmlns:a16="http://schemas.microsoft.com/office/drawing/2014/main" id="{FF4ACFBF-D1F2-47B1-B0EB-F08C6508BD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32" name="Freeform 58">
              <a:extLst>
                <a:ext uri="{FF2B5EF4-FFF2-40B4-BE49-F238E27FC236}">
                  <a16:creationId xmlns:a16="http://schemas.microsoft.com/office/drawing/2014/main" id="{A6FD1991-3A0E-4F63-BAD9-A98C298604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grpSp>
      <p:sp>
        <p:nvSpPr>
          <p:cNvPr id="2" name="Title 1">
            <a:extLst>
              <a:ext uri="{FF2B5EF4-FFF2-40B4-BE49-F238E27FC236}">
                <a16:creationId xmlns:a16="http://schemas.microsoft.com/office/drawing/2014/main" id="{0A6BCF94-F108-4D92-8C4F-CD9273947A31}"/>
              </a:ext>
            </a:extLst>
          </p:cNvPr>
          <p:cNvSpPr>
            <a:spLocks noGrp="1"/>
          </p:cNvSpPr>
          <p:nvPr>
            <p:ph type="title"/>
          </p:nvPr>
        </p:nvSpPr>
        <p:spPr>
          <a:xfrm>
            <a:off x="6096000" y="259254"/>
            <a:ext cx="4756677" cy="1352059"/>
          </a:xfrm>
        </p:spPr>
        <p:txBody>
          <a:bodyPr>
            <a:normAutofit/>
          </a:bodyPr>
          <a:lstStyle/>
          <a:p>
            <a:r>
              <a:rPr lang="en-GB" sz="3200" dirty="0"/>
              <a:t>DeepLIFT</a:t>
            </a:r>
            <a:br>
              <a:rPr lang="en-GB" sz="3200" dirty="0"/>
            </a:br>
            <a:r>
              <a:rPr lang="en-GB" sz="3200" dirty="0"/>
              <a:t> </a:t>
            </a:r>
            <a:r>
              <a:rPr lang="en-GB" sz="1600" dirty="0"/>
              <a:t>(</a:t>
            </a:r>
            <a:r>
              <a:rPr lang="en-GB" sz="1400" dirty="0"/>
              <a:t>Deep Learning Important Features)</a:t>
            </a:r>
            <a:endParaRPr lang="en-US" sz="3200" dirty="0"/>
          </a:p>
        </p:txBody>
      </p:sp>
      <p:sp>
        <p:nvSpPr>
          <p:cNvPr id="3" name="Content Placeholder 2">
            <a:extLst>
              <a:ext uri="{FF2B5EF4-FFF2-40B4-BE49-F238E27FC236}">
                <a16:creationId xmlns:a16="http://schemas.microsoft.com/office/drawing/2014/main" id="{78399AB7-9E36-4EAD-B44A-9E0CEA24AACE}"/>
              </a:ext>
            </a:extLst>
          </p:cNvPr>
          <p:cNvSpPr>
            <a:spLocks noGrp="1"/>
          </p:cNvSpPr>
          <p:nvPr>
            <p:ph idx="1"/>
          </p:nvPr>
        </p:nvSpPr>
        <p:spPr>
          <a:xfrm>
            <a:off x="6096000" y="1814249"/>
            <a:ext cx="3084892" cy="4784498"/>
          </a:xfrm>
        </p:spPr>
        <p:txBody>
          <a:bodyPr>
            <a:normAutofit/>
          </a:bodyPr>
          <a:lstStyle/>
          <a:p>
            <a:pPr>
              <a:lnSpc>
                <a:spcPct val="110000"/>
              </a:lnSpc>
            </a:pPr>
            <a:r>
              <a:rPr lang="en-GB" sz="1600" dirty="0"/>
              <a:t>Deep-LIFT is a deep learning model designed to improve </a:t>
            </a:r>
            <a:r>
              <a:rPr lang="en-GB" sz="1600" dirty="0">
                <a:solidFill>
                  <a:srgbClr val="FFFF00"/>
                </a:solidFill>
              </a:rPr>
              <a:t>multilabel image annotation </a:t>
            </a:r>
            <a:r>
              <a:rPr lang="en-GB" sz="1600" dirty="0"/>
              <a:t>by precisely aligning semantic labels with their corresponding regions in an image.</a:t>
            </a:r>
          </a:p>
          <a:p>
            <a:pPr>
              <a:lnSpc>
                <a:spcPct val="110000"/>
              </a:lnSpc>
            </a:pPr>
            <a:r>
              <a:rPr lang="en-GB" sz="1600" dirty="0"/>
              <a:t>Deep-LIFT is used in various real-world applications where accurate multilabel image annotation is crucial, such as scene recognition, human attribute recognition, medical diagnosis recognition, and more.</a:t>
            </a:r>
            <a:endParaRPr lang="en-US" sz="1600" dirty="0"/>
          </a:p>
        </p:txBody>
      </p:sp>
      <p:sp>
        <p:nvSpPr>
          <p:cNvPr id="5" name="TextBox 4">
            <a:extLst>
              <a:ext uri="{FF2B5EF4-FFF2-40B4-BE49-F238E27FC236}">
                <a16:creationId xmlns:a16="http://schemas.microsoft.com/office/drawing/2014/main" id="{17BBB89D-535F-72C1-082F-B6F2085608B8}"/>
              </a:ext>
            </a:extLst>
          </p:cNvPr>
          <p:cNvSpPr txBox="1"/>
          <p:nvPr/>
        </p:nvSpPr>
        <p:spPr>
          <a:xfrm>
            <a:off x="9609667" y="4745762"/>
            <a:ext cx="2596621" cy="1200329"/>
          </a:xfrm>
          <a:prstGeom prst="rect">
            <a:avLst/>
          </a:prstGeom>
          <a:noFill/>
        </p:spPr>
        <p:txBody>
          <a:bodyPr wrap="square" rtlCol="0">
            <a:spAutoFit/>
          </a:bodyPr>
          <a:lstStyle/>
          <a:p>
            <a:r>
              <a:rPr lang="en-US" dirty="0"/>
              <a:t>Reference:</a:t>
            </a:r>
          </a:p>
          <a:p>
            <a:r>
              <a:rPr lang="en-US" dirty="0"/>
              <a:t>https://ieeexplore.ieee.org/abstract/document/9352498</a:t>
            </a:r>
          </a:p>
        </p:txBody>
      </p:sp>
      <p:pic>
        <p:nvPicPr>
          <p:cNvPr id="7" name="Picture 6">
            <a:extLst>
              <a:ext uri="{FF2B5EF4-FFF2-40B4-BE49-F238E27FC236}">
                <a16:creationId xmlns:a16="http://schemas.microsoft.com/office/drawing/2014/main" id="{CF08B846-9070-F29E-86D7-5C39BB4E4B0A}"/>
              </a:ext>
            </a:extLst>
          </p:cNvPr>
          <p:cNvPicPr>
            <a:picLocks noChangeAspect="1"/>
          </p:cNvPicPr>
          <p:nvPr/>
        </p:nvPicPr>
        <p:blipFill>
          <a:blip r:embed="rId5"/>
          <a:stretch>
            <a:fillRect/>
          </a:stretch>
        </p:blipFill>
        <p:spPr>
          <a:xfrm>
            <a:off x="596374" y="1480343"/>
            <a:ext cx="4732864" cy="3843338"/>
          </a:xfrm>
          <a:prstGeom prst="rect">
            <a:avLst/>
          </a:prstGeom>
        </p:spPr>
      </p:pic>
    </p:spTree>
    <p:extLst>
      <p:ext uri="{BB962C8B-B14F-4D97-AF65-F5344CB8AC3E}">
        <p14:creationId xmlns:p14="http://schemas.microsoft.com/office/powerpoint/2010/main" val="18572077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174" name="Group 173">
            <a:extLst>
              <a:ext uri="{FF2B5EF4-FFF2-40B4-BE49-F238E27FC236}">
                <a16:creationId xmlns:a16="http://schemas.microsoft.com/office/drawing/2014/main" id="{8E1DDAD8-1D10-4640-A034-BE90015E37B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75" name="Rectangle 174">
              <a:extLst>
                <a:ext uri="{FF2B5EF4-FFF2-40B4-BE49-F238E27FC236}">
                  <a16:creationId xmlns:a16="http://schemas.microsoft.com/office/drawing/2014/main" id="{52FE7688-721D-4A97-B007-BDE056094D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76" name="Picture 2">
              <a:extLst>
                <a:ext uri="{FF2B5EF4-FFF2-40B4-BE49-F238E27FC236}">
                  <a16:creationId xmlns:a16="http://schemas.microsoft.com/office/drawing/2014/main" id="{9E73A810-8571-4A9D-A3CB-336933AB4C0E}"/>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p14="http://schemas.microsoft.com/office/powerpoint/2010/main" xmlns:a14="http://schemas.microsoft.com/office/drawing/2010/main" xmlns:a16="http://schemas.microsoft.com/office/drawing/2014/main" xmlns="">
                  <a:solidFill>
                    <a:srgbClr val="FFFFFF"/>
                  </a:solidFill>
                </a14:hiddenFill>
              </a:ext>
            </a:extLst>
          </p:spPr>
        </p:pic>
      </p:grpSp>
      <p:pic>
        <p:nvPicPr>
          <p:cNvPr id="4" name="Picture 3" descr="close up of circuit board">
            <a:extLst>
              <a:ext uri="{FF2B5EF4-FFF2-40B4-BE49-F238E27FC236}">
                <a16:creationId xmlns:a16="http://schemas.microsoft.com/office/drawing/2014/main" id="{4B216623-4B59-4FC0-8E90-468349035D24}"/>
              </a:ext>
            </a:extLst>
          </p:cNvPr>
          <p:cNvPicPr>
            <a:picLocks noChangeAspect="1"/>
          </p:cNvPicPr>
          <p:nvPr/>
        </p:nvPicPr>
        <p:blipFill rotWithShape="1">
          <a:blip r:embed="rId4">
            <a:alphaModFix amt="30000"/>
          </a:blip>
          <a:srcRect l="17220" r="9210" b="-1"/>
          <a:stretch/>
        </p:blipFill>
        <p:spPr>
          <a:xfrm>
            <a:off x="-5596" y="10"/>
            <a:ext cx="5263396" cy="6857990"/>
          </a:xfrm>
          <a:prstGeom prst="rect">
            <a:avLst/>
          </a:prstGeom>
        </p:spPr>
      </p:pic>
      <p:grpSp>
        <p:nvGrpSpPr>
          <p:cNvPr id="178" name="Group 177">
            <a:extLst>
              <a:ext uri="{FF2B5EF4-FFF2-40B4-BE49-F238E27FC236}">
                <a16:creationId xmlns:a16="http://schemas.microsoft.com/office/drawing/2014/main" id="{FD642FB6-2808-4BC5-AE0B-7302C24B78A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179" name="Rectangle 178">
              <a:extLst>
                <a:ext uri="{FF2B5EF4-FFF2-40B4-BE49-F238E27FC236}">
                  <a16:creationId xmlns:a16="http://schemas.microsoft.com/office/drawing/2014/main" id="{0B0B8F04-D9A7-48E5-A29C-51A66B59DFF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180" name="Freeform 6">
              <a:extLst>
                <a:ext uri="{FF2B5EF4-FFF2-40B4-BE49-F238E27FC236}">
                  <a16:creationId xmlns:a16="http://schemas.microsoft.com/office/drawing/2014/main" id="{D6D18883-6BFF-42BB-8088-FCCF83F9CFC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1" name="Freeform 7">
              <a:extLst>
                <a:ext uri="{FF2B5EF4-FFF2-40B4-BE49-F238E27FC236}">
                  <a16:creationId xmlns:a16="http://schemas.microsoft.com/office/drawing/2014/main" id="{1D0FEFB3-A009-4D0F-9107-C0B17786FB0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2" name="Rectangle 181">
              <a:extLst>
                <a:ext uri="{FF2B5EF4-FFF2-40B4-BE49-F238E27FC236}">
                  <a16:creationId xmlns:a16="http://schemas.microsoft.com/office/drawing/2014/main" id="{78E86C7F-B981-4448-8A1A-856F7124FF4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183" name="Freeform 9">
              <a:extLst>
                <a:ext uri="{FF2B5EF4-FFF2-40B4-BE49-F238E27FC236}">
                  <a16:creationId xmlns:a16="http://schemas.microsoft.com/office/drawing/2014/main" id="{4C6CFFD9-BA00-4184-8310-5FC9550954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4" name="Freeform 10">
              <a:extLst>
                <a:ext uri="{FF2B5EF4-FFF2-40B4-BE49-F238E27FC236}">
                  <a16:creationId xmlns:a16="http://schemas.microsoft.com/office/drawing/2014/main" id="{A1892DF3-4848-496C-8664-DFD32EE250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5" name="Freeform 11">
              <a:extLst>
                <a:ext uri="{FF2B5EF4-FFF2-40B4-BE49-F238E27FC236}">
                  <a16:creationId xmlns:a16="http://schemas.microsoft.com/office/drawing/2014/main" id="{D6DB8C30-651E-4D8F-A70C-163FC58427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6" name="Freeform 12">
              <a:extLst>
                <a:ext uri="{FF2B5EF4-FFF2-40B4-BE49-F238E27FC236}">
                  <a16:creationId xmlns:a16="http://schemas.microsoft.com/office/drawing/2014/main" id="{563DFB81-F969-4F44-BA6C-6347956423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7" name="Freeform 13">
              <a:extLst>
                <a:ext uri="{FF2B5EF4-FFF2-40B4-BE49-F238E27FC236}">
                  <a16:creationId xmlns:a16="http://schemas.microsoft.com/office/drawing/2014/main" id="{8E5DE346-AFCA-40DA-B5E2-93A86EA54C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8" name="Freeform 14">
              <a:extLst>
                <a:ext uri="{FF2B5EF4-FFF2-40B4-BE49-F238E27FC236}">
                  <a16:creationId xmlns:a16="http://schemas.microsoft.com/office/drawing/2014/main" id="{77A34306-2AE8-43D0-9686-E97B3B53FE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9" name="Freeform 15">
              <a:extLst>
                <a:ext uri="{FF2B5EF4-FFF2-40B4-BE49-F238E27FC236}">
                  <a16:creationId xmlns:a16="http://schemas.microsoft.com/office/drawing/2014/main" id="{B9CC10F0-FFCD-4CB9-AF4C-22722D20B7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0" name="Freeform 16">
              <a:extLst>
                <a:ext uri="{FF2B5EF4-FFF2-40B4-BE49-F238E27FC236}">
                  <a16:creationId xmlns:a16="http://schemas.microsoft.com/office/drawing/2014/main" id="{2A6B0E38-C962-4491-BFDA-75378B4D674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1" name="Freeform 17">
              <a:extLst>
                <a:ext uri="{FF2B5EF4-FFF2-40B4-BE49-F238E27FC236}">
                  <a16:creationId xmlns:a16="http://schemas.microsoft.com/office/drawing/2014/main" id="{655F640B-8407-487C-8696-F47451478E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2" name="Freeform 18">
              <a:extLst>
                <a:ext uri="{FF2B5EF4-FFF2-40B4-BE49-F238E27FC236}">
                  <a16:creationId xmlns:a16="http://schemas.microsoft.com/office/drawing/2014/main" id="{FAB4F099-4FF6-4410-A5B9-2A5355719C9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3" name="Freeform 19">
              <a:extLst>
                <a:ext uri="{FF2B5EF4-FFF2-40B4-BE49-F238E27FC236}">
                  <a16:creationId xmlns:a16="http://schemas.microsoft.com/office/drawing/2014/main" id="{6FE80B6E-3DA9-4304-9925-12E578C4E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4" name="Freeform 20">
              <a:extLst>
                <a:ext uri="{FF2B5EF4-FFF2-40B4-BE49-F238E27FC236}">
                  <a16:creationId xmlns:a16="http://schemas.microsoft.com/office/drawing/2014/main" id="{67D1CB75-0CBA-4E13-924C-21F221D7BF6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5" name="Freeform 21">
              <a:extLst>
                <a:ext uri="{FF2B5EF4-FFF2-40B4-BE49-F238E27FC236}">
                  <a16:creationId xmlns:a16="http://schemas.microsoft.com/office/drawing/2014/main" id="{F2CC783B-FA45-4777-A76A-982B285C7C4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6" name="Freeform 22">
              <a:extLst>
                <a:ext uri="{FF2B5EF4-FFF2-40B4-BE49-F238E27FC236}">
                  <a16:creationId xmlns:a16="http://schemas.microsoft.com/office/drawing/2014/main" id="{D68F4DD3-D736-4B78-972E-F5128CFBE7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7" name="Freeform 23">
              <a:extLst>
                <a:ext uri="{FF2B5EF4-FFF2-40B4-BE49-F238E27FC236}">
                  <a16:creationId xmlns:a16="http://schemas.microsoft.com/office/drawing/2014/main" id="{B14AF103-15B3-4796-A71A-297D37E176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8" name="Freeform 24">
              <a:extLst>
                <a:ext uri="{FF2B5EF4-FFF2-40B4-BE49-F238E27FC236}">
                  <a16:creationId xmlns:a16="http://schemas.microsoft.com/office/drawing/2014/main" id="{B0B240FB-0453-4B6F-9F9B-C2C3305AC5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9" name="Freeform 25">
              <a:extLst>
                <a:ext uri="{FF2B5EF4-FFF2-40B4-BE49-F238E27FC236}">
                  <a16:creationId xmlns:a16="http://schemas.microsoft.com/office/drawing/2014/main" id="{EBBBDCEE-433E-40F3-B49D-375CB162A8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0" name="Freeform 26">
              <a:extLst>
                <a:ext uri="{FF2B5EF4-FFF2-40B4-BE49-F238E27FC236}">
                  <a16:creationId xmlns:a16="http://schemas.microsoft.com/office/drawing/2014/main" id="{09B123C6-141E-4A37-B5A7-27E7764FA1F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1" name="Freeform 27">
              <a:extLst>
                <a:ext uri="{FF2B5EF4-FFF2-40B4-BE49-F238E27FC236}">
                  <a16:creationId xmlns:a16="http://schemas.microsoft.com/office/drawing/2014/main" id="{1FA1F521-36A1-49FF-84A7-229E8970F7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2" name="Freeform 28">
              <a:extLst>
                <a:ext uri="{FF2B5EF4-FFF2-40B4-BE49-F238E27FC236}">
                  <a16:creationId xmlns:a16="http://schemas.microsoft.com/office/drawing/2014/main" id="{DE512F89-D901-4487-A42C-02345EC5FCD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3" name="Freeform 29">
              <a:extLst>
                <a:ext uri="{FF2B5EF4-FFF2-40B4-BE49-F238E27FC236}">
                  <a16:creationId xmlns:a16="http://schemas.microsoft.com/office/drawing/2014/main" id="{ED3ED0E5-3226-4B78-B3EA-C591824B89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4" name="Freeform 30">
              <a:extLst>
                <a:ext uri="{FF2B5EF4-FFF2-40B4-BE49-F238E27FC236}">
                  <a16:creationId xmlns:a16="http://schemas.microsoft.com/office/drawing/2014/main" id="{9CBB1F68-B6DE-4ECF-B20F-328F9811E2F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5" name="Freeform 31">
              <a:extLst>
                <a:ext uri="{FF2B5EF4-FFF2-40B4-BE49-F238E27FC236}">
                  <a16:creationId xmlns:a16="http://schemas.microsoft.com/office/drawing/2014/main" id="{A566C551-9523-4D97-A8CF-5C91F436C5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6" name="Freeform 32">
              <a:extLst>
                <a:ext uri="{FF2B5EF4-FFF2-40B4-BE49-F238E27FC236}">
                  <a16:creationId xmlns:a16="http://schemas.microsoft.com/office/drawing/2014/main" id="{9E166BA0-9268-4419-9332-2D30C212397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7" name="Rectangle 206">
              <a:extLst>
                <a:ext uri="{FF2B5EF4-FFF2-40B4-BE49-F238E27FC236}">
                  <a16:creationId xmlns:a16="http://schemas.microsoft.com/office/drawing/2014/main" id="{B700C031-AA54-4DC7-B8A2-2569B3FA653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208" name="Freeform 34">
              <a:extLst>
                <a:ext uri="{FF2B5EF4-FFF2-40B4-BE49-F238E27FC236}">
                  <a16:creationId xmlns:a16="http://schemas.microsoft.com/office/drawing/2014/main" id="{03045EC8-ECC8-473F-8786-DE266F05B15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9" name="Freeform 35">
              <a:extLst>
                <a:ext uri="{FF2B5EF4-FFF2-40B4-BE49-F238E27FC236}">
                  <a16:creationId xmlns:a16="http://schemas.microsoft.com/office/drawing/2014/main" id="{9337EBA2-5088-4A44-8C0B-A6EE78989C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0" name="Freeform 36">
              <a:extLst>
                <a:ext uri="{FF2B5EF4-FFF2-40B4-BE49-F238E27FC236}">
                  <a16:creationId xmlns:a16="http://schemas.microsoft.com/office/drawing/2014/main" id="{3486A705-2593-45C9-A13E-8E2FB7C354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1" name="Freeform 37">
              <a:extLst>
                <a:ext uri="{FF2B5EF4-FFF2-40B4-BE49-F238E27FC236}">
                  <a16:creationId xmlns:a16="http://schemas.microsoft.com/office/drawing/2014/main" id="{F357321C-6DEE-4D02-A997-75E47EE0E0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2" name="Freeform 38">
              <a:extLst>
                <a:ext uri="{FF2B5EF4-FFF2-40B4-BE49-F238E27FC236}">
                  <a16:creationId xmlns:a16="http://schemas.microsoft.com/office/drawing/2014/main" id="{D0B8F87F-3530-4BCD-A8E5-C1B83707B5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3" name="Freeform 39">
              <a:extLst>
                <a:ext uri="{FF2B5EF4-FFF2-40B4-BE49-F238E27FC236}">
                  <a16:creationId xmlns:a16="http://schemas.microsoft.com/office/drawing/2014/main" id="{5BE86BA3-AB0E-4F70-A552-0D9EB9E98E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4" name="Freeform 40">
              <a:extLst>
                <a:ext uri="{FF2B5EF4-FFF2-40B4-BE49-F238E27FC236}">
                  <a16:creationId xmlns:a16="http://schemas.microsoft.com/office/drawing/2014/main" id="{DF5FE773-B9AE-4A3F-8EDC-165CE579BDC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5" name="Freeform 41">
              <a:extLst>
                <a:ext uri="{FF2B5EF4-FFF2-40B4-BE49-F238E27FC236}">
                  <a16:creationId xmlns:a16="http://schemas.microsoft.com/office/drawing/2014/main" id="{4A03D7BE-B358-4F8B-85EA-65E0CBF2D1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6" name="Freeform 42">
              <a:extLst>
                <a:ext uri="{FF2B5EF4-FFF2-40B4-BE49-F238E27FC236}">
                  <a16:creationId xmlns:a16="http://schemas.microsoft.com/office/drawing/2014/main" id="{A6548877-0957-435B-A419-389A278E57E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7" name="Freeform 43">
              <a:extLst>
                <a:ext uri="{FF2B5EF4-FFF2-40B4-BE49-F238E27FC236}">
                  <a16:creationId xmlns:a16="http://schemas.microsoft.com/office/drawing/2014/main" id="{B2D5EA95-9E60-468A-8DA1-40F05C9BDA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8" name="Freeform 44">
              <a:extLst>
                <a:ext uri="{FF2B5EF4-FFF2-40B4-BE49-F238E27FC236}">
                  <a16:creationId xmlns:a16="http://schemas.microsoft.com/office/drawing/2014/main" id="{C9B409CE-11E5-40D1-8C9B-86614EAE2A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9" name="Rectangle 218">
              <a:extLst>
                <a:ext uri="{FF2B5EF4-FFF2-40B4-BE49-F238E27FC236}">
                  <a16:creationId xmlns:a16="http://schemas.microsoft.com/office/drawing/2014/main" id="{9E594AF5-DB50-4227-AC2F-10EE5233C41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220" name="Freeform 46">
              <a:extLst>
                <a:ext uri="{FF2B5EF4-FFF2-40B4-BE49-F238E27FC236}">
                  <a16:creationId xmlns:a16="http://schemas.microsoft.com/office/drawing/2014/main" id="{9335DCAF-74A2-4994-B5BF-1C079A40A5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1" name="Freeform 47">
              <a:extLst>
                <a:ext uri="{FF2B5EF4-FFF2-40B4-BE49-F238E27FC236}">
                  <a16:creationId xmlns:a16="http://schemas.microsoft.com/office/drawing/2014/main" id="{1DC8E1A2-0C6B-4BA9-85F4-3645AED5DEA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2" name="Freeform 48">
              <a:extLst>
                <a:ext uri="{FF2B5EF4-FFF2-40B4-BE49-F238E27FC236}">
                  <a16:creationId xmlns:a16="http://schemas.microsoft.com/office/drawing/2014/main" id="{28F38DE0-3BEE-441A-8212-E77DA2328A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3" name="Freeform 49">
              <a:extLst>
                <a:ext uri="{FF2B5EF4-FFF2-40B4-BE49-F238E27FC236}">
                  <a16:creationId xmlns:a16="http://schemas.microsoft.com/office/drawing/2014/main" id="{AE81208E-D239-496C-A312-506B0241B31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4" name="Freeform 50">
              <a:extLst>
                <a:ext uri="{FF2B5EF4-FFF2-40B4-BE49-F238E27FC236}">
                  <a16:creationId xmlns:a16="http://schemas.microsoft.com/office/drawing/2014/main" id="{242FE966-DDA4-4668-B8D6-C4B0D4C78E5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5" name="Freeform 51">
              <a:extLst>
                <a:ext uri="{FF2B5EF4-FFF2-40B4-BE49-F238E27FC236}">
                  <a16:creationId xmlns:a16="http://schemas.microsoft.com/office/drawing/2014/main" id="{FB0A5F60-550F-4025-9DCE-6F42A7C064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6" name="Freeform 52">
              <a:extLst>
                <a:ext uri="{FF2B5EF4-FFF2-40B4-BE49-F238E27FC236}">
                  <a16:creationId xmlns:a16="http://schemas.microsoft.com/office/drawing/2014/main" id="{D7B61D18-4A61-44C9-A809-40639E8C1D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7" name="Freeform 53">
              <a:extLst>
                <a:ext uri="{FF2B5EF4-FFF2-40B4-BE49-F238E27FC236}">
                  <a16:creationId xmlns:a16="http://schemas.microsoft.com/office/drawing/2014/main" id="{CB26E7EB-DC12-4BA7-B5DE-09EF2C1D0A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8" name="Freeform 54">
              <a:extLst>
                <a:ext uri="{FF2B5EF4-FFF2-40B4-BE49-F238E27FC236}">
                  <a16:creationId xmlns:a16="http://schemas.microsoft.com/office/drawing/2014/main" id="{921237B4-9D85-4611-851F-5DBD71544A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9" name="Freeform 55">
              <a:extLst>
                <a:ext uri="{FF2B5EF4-FFF2-40B4-BE49-F238E27FC236}">
                  <a16:creationId xmlns:a16="http://schemas.microsoft.com/office/drawing/2014/main" id="{C91509DE-9FAA-4E84-BCC1-CDDBEA8AC0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30" name="Freeform 56">
              <a:extLst>
                <a:ext uri="{FF2B5EF4-FFF2-40B4-BE49-F238E27FC236}">
                  <a16:creationId xmlns:a16="http://schemas.microsoft.com/office/drawing/2014/main" id="{C7029B06-6A09-4E46-BA86-F3C66DBDD4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31" name="Freeform 57">
              <a:extLst>
                <a:ext uri="{FF2B5EF4-FFF2-40B4-BE49-F238E27FC236}">
                  <a16:creationId xmlns:a16="http://schemas.microsoft.com/office/drawing/2014/main" id="{FF4ACFBF-D1F2-47B1-B0EB-F08C6508BD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32" name="Freeform 58">
              <a:extLst>
                <a:ext uri="{FF2B5EF4-FFF2-40B4-BE49-F238E27FC236}">
                  <a16:creationId xmlns:a16="http://schemas.microsoft.com/office/drawing/2014/main" id="{A6FD1991-3A0E-4F63-BAD9-A98C298604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grpSp>
      <p:sp>
        <p:nvSpPr>
          <p:cNvPr id="2" name="Title 1">
            <a:extLst>
              <a:ext uri="{FF2B5EF4-FFF2-40B4-BE49-F238E27FC236}">
                <a16:creationId xmlns:a16="http://schemas.microsoft.com/office/drawing/2014/main" id="{0A6BCF94-F108-4D92-8C4F-CD9273947A31}"/>
              </a:ext>
            </a:extLst>
          </p:cNvPr>
          <p:cNvSpPr>
            <a:spLocks noGrp="1"/>
          </p:cNvSpPr>
          <p:nvPr>
            <p:ph type="title"/>
          </p:nvPr>
        </p:nvSpPr>
        <p:spPr>
          <a:xfrm>
            <a:off x="6096000" y="259254"/>
            <a:ext cx="4756677" cy="1352059"/>
          </a:xfrm>
        </p:spPr>
        <p:txBody>
          <a:bodyPr>
            <a:normAutofit/>
          </a:bodyPr>
          <a:lstStyle/>
          <a:p>
            <a:r>
              <a:rPr lang="en-GB" sz="3200" dirty="0"/>
              <a:t>LRP</a:t>
            </a:r>
            <a:br>
              <a:rPr lang="en-GB" sz="3200" dirty="0"/>
            </a:br>
            <a:r>
              <a:rPr lang="en-GB" sz="3200" dirty="0"/>
              <a:t> </a:t>
            </a:r>
            <a:r>
              <a:rPr lang="en-ZA" sz="1600" dirty="0"/>
              <a:t>(Layer-wise Relevance Propagation)</a:t>
            </a:r>
            <a:endParaRPr lang="en-US" sz="3200" dirty="0"/>
          </a:p>
        </p:txBody>
      </p:sp>
      <p:sp>
        <p:nvSpPr>
          <p:cNvPr id="3" name="Content Placeholder 2">
            <a:extLst>
              <a:ext uri="{FF2B5EF4-FFF2-40B4-BE49-F238E27FC236}">
                <a16:creationId xmlns:a16="http://schemas.microsoft.com/office/drawing/2014/main" id="{78399AB7-9E36-4EAD-B44A-9E0CEA24AACE}"/>
              </a:ext>
            </a:extLst>
          </p:cNvPr>
          <p:cNvSpPr>
            <a:spLocks noGrp="1"/>
          </p:cNvSpPr>
          <p:nvPr>
            <p:ph idx="1"/>
          </p:nvPr>
        </p:nvSpPr>
        <p:spPr>
          <a:xfrm>
            <a:off x="6096000" y="1814248"/>
            <a:ext cx="3084892" cy="4891351"/>
          </a:xfrm>
        </p:spPr>
        <p:txBody>
          <a:bodyPr>
            <a:normAutofit lnSpcReduction="10000"/>
          </a:bodyPr>
          <a:lstStyle/>
          <a:p>
            <a:pPr>
              <a:lnSpc>
                <a:spcPct val="110000"/>
              </a:lnSpc>
            </a:pPr>
            <a:r>
              <a:rPr lang="en-GB" sz="1600" dirty="0"/>
              <a:t>For a machine learning model to generalize well, one needs to ensure that its decisions are supported by meaningful patterns in the input data. A prerequisite is however for the model to be able to explain itself, e.g. by highlighting which input features it uses to support its prediction. Layer-wise Relevance Propagation (LRP) is a technique that brings such explainability and scales to potentially highly complex deep neural networks. It operates by propagating the prediction backward in the neural network, using a set of purposely designed propagation rules.</a:t>
            </a:r>
            <a:endParaRPr lang="en-US" sz="1600" dirty="0"/>
          </a:p>
        </p:txBody>
      </p:sp>
    </p:spTree>
    <p:extLst>
      <p:ext uri="{BB962C8B-B14F-4D97-AF65-F5344CB8AC3E}">
        <p14:creationId xmlns:p14="http://schemas.microsoft.com/office/powerpoint/2010/main" val="26251859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174" name="Group 173">
            <a:extLst>
              <a:ext uri="{FF2B5EF4-FFF2-40B4-BE49-F238E27FC236}">
                <a16:creationId xmlns:a16="http://schemas.microsoft.com/office/drawing/2014/main" id="{8E1DDAD8-1D10-4640-A034-BE90015E37B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75" name="Rectangle 174">
              <a:extLst>
                <a:ext uri="{FF2B5EF4-FFF2-40B4-BE49-F238E27FC236}">
                  <a16:creationId xmlns:a16="http://schemas.microsoft.com/office/drawing/2014/main" id="{52FE7688-721D-4A97-B007-BDE056094D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76" name="Picture 2">
              <a:extLst>
                <a:ext uri="{FF2B5EF4-FFF2-40B4-BE49-F238E27FC236}">
                  <a16:creationId xmlns:a16="http://schemas.microsoft.com/office/drawing/2014/main" id="{9E73A810-8571-4A9D-A3CB-336933AB4C0E}"/>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grpSp>
        <p:nvGrpSpPr>
          <p:cNvPr id="178" name="Group 177">
            <a:extLst>
              <a:ext uri="{FF2B5EF4-FFF2-40B4-BE49-F238E27FC236}">
                <a16:creationId xmlns:a16="http://schemas.microsoft.com/office/drawing/2014/main" id="{FD642FB6-2808-4BC5-AE0B-7302C24B78A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179" name="Rectangle 178">
              <a:extLst>
                <a:ext uri="{FF2B5EF4-FFF2-40B4-BE49-F238E27FC236}">
                  <a16:creationId xmlns:a16="http://schemas.microsoft.com/office/drawing/2014/main" id="{0B0B8F04-D9A7-48E5-A29C-51A66B59DFF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80" name="Freeform 6">
              <a:extLst>
                <a:ext uri="{FF2B5EF4-FFF2-40B4-BE49-F238E27FC236}">
                  <a16:creationId xmlns:a16="http://schemas.microsoft.com/office/drawing/2014/main" id="{D6D18883-6BFF-42BB-8088-FCCF83F9CFC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1" name="Freeform 7">
              <a:extLst>
                <a:ext uri="{FF2B5EF4-FFF2-40B4-BE49-F238E27FC236}">
                  <a16:creationId xmlns:a16="http://schemas.microsoft.com/office/drawing/2014/main" id="{1D0FEFB3-A009-4D0F-9107-C0B17786FB0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2" name="Rectangle 181">
              <a:extLst>
                <a:ext uri="{FF2B5EF4-FFF2-40B4-BE49-F238E27FC236}">
                  <a16:creationId xmlns:a16="http://schemas.microsoft.com/office/drawing/2014/main" id="{78E86C7F-B981-4448-8A1A-856F7124FF4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83" name="Freeform 9">
              <a:extLst>
                <a:ext uri="{FF2B5EF4-FFF2-40B4-BE49-F238E27FC236}">
                  <a16:creationId xmlns:a16="http://schemas.microsoft.com/office/drawing/2014/main" id="{4C6CFFD9-BA00-4184-8310-5FC9550954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4" name="Freeform 10">
              <a:extLst>
                <a:ext uri="{FF2B5EF4-FFF2-40B4-BE49-F238E27FC236}">
                  <a16:creationId xmlns:a16="http://schemas.microsoft.com/office/drawing/2014/main" id="{A1892DF3-4848-496C-8664-DFD32EE250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5" name="Freeform 11">
              <a:extLst>
                <a:ext uri="{FF2B5EF4-FFF2-40B4-BE49-F238E27FC236}">
                  <a16:creationId xmlns:a16="http://schemas.microsoft.com/office/drawing/2014/main" id="{D6DB8C30-651E-4D8F-A70C-163FC58427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6" name="Freeform 12">
              <a:extLst>
                <a:ext uri="{FF2B5EF4-FFF2-40B4-BE49-F238E27FC236}">
                  <a16:creationId xmlns:a16="http://schemas.microsoft.com/office/drawing/2014/main" id="{563DFB81-F969-4F44-BA6C-6347956423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7" name="Freeform 13">
              <a:extLst>
                <a:ext uri="{FF2B5EF4-FFF2-40B4-BE49-F238E27FC236}">
                  <a16:creationId xmlns:a16="http://schemas.microsoft.com/office/drawing/2014/main" id="{8E5DE346-AFCA-40DA-B5E2-93A86EA54C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8" name="Freeform 14">
              <a:extLst>
                <a:ext uri="{FF2B5EF4-FFF2-40B4-BE49-F238E27FC236}">
                  <a16:creationId xmlns:a16="http://schemas.microsoft.com/office/drawing/2014/main" id="{77A34306-2AE8-43D0-9686-E97B3B53FE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9" name="Freeform 15">
              <a:extLst>
                <a:ext uri="{FF2B5EF4-FFF2-40B4-BE49-F238E27FC236}">
                  <a16:creationId xmlns:a16="http://schemas.microsoft.com/office/drawing/2014/main" id="{B9CC10F0-FFCD-4CB9-AF4C-22722D20B7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0" name="Freeform 16">
              <a:extLst>
                <a:ext uri="{FF2B5EF4-FFF2-40B4-BE49-F238E27FC236}">
                  <a16:creationId xmlns:a16="http://schemas.microsoft.com/office/drawing/2014/main" id="{2A6B0E38-C962-4491-BFDA-75378B4D674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1" name="Freeform 17">
              <a:extLst>
                <a:ext uri="{FF2B5EF4-FFF2-40B4-BE49-F238E27FC236}">
                  <a16:creationId xmlns:a16="http://schemas.microsoft.com/office/drawing/2014/main" id="{655F640B-8407-487C-8696-F47451478E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2" name="Freeform 18">
              <a:extLst>
                <a:ext uri="{FF2B5EF4-FFF2-40B4-BE49-F238E27FC236}">
                  <a16:creationId xmlns:a16="http://schemas.microsoft.com/office/drawing/2014/main" id="{FAB4F099-4FF6-4410-A5B9-2A5355719C9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3" name="Freeform 19">
              <a:extLst>
                <a:ext uri="{FF2B5EF4-FFF2-40B4-BE49-F238E27FC236}">
                  <a16:creationId xmlns:a16="http://schemas.microsoft.com/office/drawing/2014/main" id="{6FE80B6E-3DA9-4304-9925-12E578C4E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4" name="Freeform 20">
              <a:extLst>
                <a:ext uri="{FF2B5EF4-FFF2-40B4-BE49-F238E27FC236}">
                  <a16:creationId xmlns:a16="http://schemas.microsoft.com/office/drawing/2014/main" id="{67D1CB75-0CBA-4E13-924C-21F221D7BF6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5" name="Freeform 21">
              <a:extLst>
                <a:ext uri="{FF2B5EF4-FFF2-40B4-BE49-F238E27FC236}">
                  <a16:creationId xmlns:a16="http://schemas.microsoft.com/office/drawing/2014/main" id="{F2CC783B-FA45-4777-A76A-982B285C7C4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6" name="Freeform 22">
              <a:extLst>
                <a:ext uri="{FF2B5EF4-FFF2-40B4-BE49-F238E27FC236}">
                  <a16:creationId xmlns:a16="http://schemas.microsoft.com/office/drawing/2014/main" id="{D68F4DD3-D736-4B78-972E-F5128CFBE7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7" name="Freeform 23">
              <a:extLst>
                <a:ext uri="{FF2B5EF4-FFF2-40B4-BE49-F238E27FC236}">
                  <a16:creationId xmlns:a16="http://schemas.microsoft.com/office/drawing/2014/main" id="{B14AF103-15B3-4796-A71A-297D37E176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8" name="Freeform 24">
              <a:extLst>
                <a:ext uri="{FF2B5EF4-FFF2-40B4-BE49-F238E27FC236}">
                  <a16:creationId xmlns:a16="http://schemas.microsoft.com/office/drawing/2014/main" id="{B0B240FB-0453-4B6F-9F9B-C2C3305AC5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9" name="Freeform 25">
              <a:extLst>
                <a:ext uri="{FF2B5EF4-FFF2-40B4-BE49-F238E27FC236}">
                  <a16:creationId xmlns:a16="http://schemas.microsoft.com/office/drawing/2014/main" id="{EBBBDCEE-433E-40F3-B49D-375CB162A8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0" name="Freeform 26">
              <a:extLst>
                <a:ext uri="{FF2B5EF4-FFF2-40B4-BE49-F238E27FC236}">
                  <a16:creationId xmlns:a16="http://schemas.microsoft.com/office/drawing/2014/main" id="{09B123C6-141E-4A37-B5A7-27E7764FA1F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1" name="Freeform 27">
              <a:extLst>
                <a:ext uri="{FF2B5EF4-FFF2-40B4-BE49-F238E27FC236}">
                  <a16:creationId xmlns:a16="http://schemas.microsoft.com/office/drawing/2014/main" id="{1FA1F521-36A1-49FF-84A7-229E8970F7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2" name="Freeform 28">
              <a:extLst>
                <a:ext uri="{FF2B5EF4-FFF2-40B4-BE49-F238E27FC236}">
                  <a16:creationId xmlns:a16="http://schemas.microsoft.com/office/drawing/2014/main" id="{DE512F89-D901-4487-A42C-02345EC5FCD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3" name="Freeform 29">
              <a:extLst>
                <a:ext uri="{FF2B5EF4-FFF2-40B4-BE49-F238E27FC236}">
                  <a16:creationId xmlns:a16="http://schemas.microsoft.com/office/drawing/2014/main" id="{ED3ED0E5-3226-4B78-B3EA-C591824B89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4" name="Freeform 30">
              <a:extLst>
                <a:ext uri="{FF2B5EF4-FFF2-40B4-BE49-F238E27FC236}">
                  <a16:creationId xmlns:a16="http://schemas.microsoft.com/office/drawing/2014/main" id="{9CBB1F68-B6DE-4ECF-B20F-328F9811E2F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5" name="Freeform 31">
              <a:extLst>
                <a:ext uri="{FF2B5EF4-FFF2-40B4-BE49-F238E27FC236}">
                  <a16:creationId xmlns:a16="http://schemas.microsoft.com/office/drawing/2014/main" id="{A566C551-9523-4D97-A8CF-5C91F436C5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6" name="Freeform 32">
              <a:extLst>
                <a:ext uri="{FF2B5EF4-FFF2-40B4-BE49-F238E27FC236}">
                  <a16:creationId xmlns:a16="http://schemas.microsoft.com/office/drawing/2014/main" id="{9E166BA0-9268-4419-9332-2D30C212397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7" name="Rectangle 206">
              <a:extLst>
                <a:ext uri="{FF2B5EF4-FFF2-40B4-BE49-F238E27FC236}">
                  <a16:creationId xmlns:a16="http://schemas.microsoft.com/office/drawing/2014/main" id="{B700C031-AA54-4DC7-B8A2-2569B3FA653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208" name="Freeform 34">
              <a:extLst>
                <a:ext uri="{FF2B5EF4-FFF2-40B4-BE49-F238E27FC236}">
                  <a16:creationId xmlns:a16="http://schemas.microsoft.com/office/drawing/2014/main" id="{03045EC8-ECC8-473F-8786-DE266F05B15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9" name="Freeform 35">
              <a:extLst>
                <a:ext uri="{FF2B5EF4-FFF2-40B4-BE49-F238E27FC236}">
                  <a16:creationId xmlns:a16="http://schemas.microsoft.com/office/drawing/2014/main" id="{9337EBA2-5088-4A44-8C0B-A6EE78989C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0" name="Freeform 36">
              <a:extLst>
                <a:ext uri="{FF2B5EF4-FFF2-40B4-BE49-F238E27FC236}">
                  <a16:creationId xmlns:a16="http://schemas.microsoft.com/office/drawing/2014/main" id="{3486A705-2593-45C9-A13E-8E2FB7C354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1" name="Freeform 37">
              <a:extLst>
                <a:ext uri="{FF2B5EF4-FFF2-40B4-BE49-F238E27FC236}">
                  <a16:creationId xmlns:a16="http://schemas.microsoft.com/office/drawing/2014/main" id="{F357321C-6DEE-4D02-A997-75E47EE0E0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2" name="Freeform 38">
              <a:extLst>
                <a:ext uri="{FF2B5EF4-FFF2-40B4-BE49-F238E27FC236}">
                  <a16:creationId xmlns:a16="http://schemas.microsoft.com/office/drawing/2014/main" id="{D0B8F87F-3530-4BCD-A8E5-C1B83707B5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3" name="Freeform 39">
              <a:extLst>
                <a:ext uri="{FF2B5EF4-FFF2-40B4-BE49-F238E27FC236}">
                  <a16:creationId xmlns:a16="http://schemas.microsoft.com/office/drawing/2014/main" id="{5BE86BA3-AB0E-4F70-A552-0D9EB9E98E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4" name="Freeform 40">
              <a:extLst>
                <a:ext uri="{FF2B5EF4-FFF2-40B4-BE49-F238E27FC236}">
                  <a16:creationId xmlns:a16="http://schemas.microsoft.com/office/drawing/2014/main" id="{DF5FE773-B9AE-4A3F-8EDC-165CE579BDC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5" name="Freeform 41">
              <a:extLst>
                <a:ext uri="{FF2B5EF4-FFF2-40B4-BE49-F238E27FC236}">
                  <a16:creationId xmlns:a16="http://schemas.microsoft.com/office/drawing/2014/main" id="{4A03D7BE-B358-4F8B-85EA-65E0CBF2D1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6" name="Freeform 42">
              <a:extLst>
                <a:ext uri="{FF2B5EF4-FFF2-40B4-BE49-F238E27FC236}">
                  <a16:creationId xmlns:a16="http://schemas.microsoft.com/office/drawing/2014/main" id="{A6548877-0957-435B-A419-389A278E57E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7" name="Freeform 43">
              <a:extLst>
                <a:ext uri="{FF2B5EF4-FFF2-40B4-BE49-F238E27FC236}">
                  <a16:creationId xmlns:a16="http://schemas.microsoft.com/office/drawing/2014/main" id="{B2D5EA95-9E60-468A-8DA1-40F05C9BDA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8" name="Freeform 44">
              <a:extLst>
                <a:ext uri="{FF2B5EF4-FFF2-40B4-BE49-F238E27FC236}">
                  <a16:creationId xmlns:a16="http://schemas.microsoft.com/office/drawing/2014/main" id="{C9B409CE-11E5-40D1-8C9B-86614EAE2A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9" name="Rectangle 218">
              <a:extLst>
                <a:ext uri="{FF2B5EF4-FFF2-40B4-BE49-F238E27FC236}">
                  <a16:creationId xmlns:a16="http://schemas.microsoft.com/office/drawing/2014/main" id="{9E594AF5-DB50-4227-AC2F-10EE5233C41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220" name="Freeform 46">
              <a:extLst>
                <a:ext uri="{FF2B5EF4-FFF2-40B4-BE49-F238E27FC236}">
                  <a16:creationId xmlns:a16="http://schemas.microsoft.com/office/drawing/2014/main" id="{9335DCAF-74A2-4994-B5BF-1C079A40A5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1" name="Freeform 47">
              <a:extLst>
                <a:ext uri="{FF2B5EF4-FFF2-40B4-BE49-F238E27FC236}">
                  <a16:creationId xmlns:a16="http://schemas.microsoft.com/office/drawing/2014/main" id="{1DC8E1A2-0C6B-4BA9-85F4-3645AED5DEA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2" name="Freeform 48">
              <a:extLst>
                <a:ext uri="{FF2B5EF4-FFF2-40B4-BE49-F238E27FC236}">
                  <a16:creationId xmlns:a16="http://schemas.microsoft.com/office/drawing/2014/main" id="{28F38DE0-3BEE-441A-8212-E77DA2328A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3" name="Freeform 49">
              <a:extLst>
                <a:ext uri="{FF2B5EF4-FFF2-40B4-BE49-F238E27FC236}">
                  <a16:creationId xmlns:a16="http://schemas.microsoft.com/office/drawing/2014/main" id="{AE81208E-D239-496C-A312-506B0241B31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4" name="Freeform 50">
              <a:extLst>
                <a:ext uri="{FF2B5EF4-FFF2-40B4-BE49-F238E27FC236}">
                  <a16:creationId xmlns:a16="http://schemas.microsoft.com/office/drawing/2014/main" id="{242FE966-DDA4-4668-B8D6-C4B0D4C78E5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5" name="Freeform 51">
              <a:extLst>
                <a:ext uri="{FF2B5EF4-FFF2-40B4-BE49-F238E27FC236}">
                  <a16:creationId xmlns:a16="http://schemas.microsoft.com/office/drawing/2014/main" id="{FB0A5F60-550F-4025-9DCE-6F42A7C064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6" name="Freeform 52">
              <a:extLst>
                <a:ext uri="{FF2B5EF4-FFF2-40B4-BE49-F238E27FC236}">
                  <a16:creationId xmlns:a16="http://schemas.microsoft.com/office/drawing/2014/main" id="{D7B61D18-4A61-44C9-A809-40639E8C1D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7" name="Freeform 53">
              <a:extLst>
                <a:ext uri="{FF2B5EF4-FFF2-40B4-BE49-F238E27FC236}">
                  <a16:creationId xmlns:a16="http://schemas.microsoft.com/office/drawing/2014/main" id="{CB26E7EB-DC12-4BA7-B5DE-09EF2C1D0A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8" name="Freeform 54">
              <a:extLst>
                <a:ext uri="{FF2B5EF4-FFF2-40B4-BE49-F238E27FC236}">
                  <a16:creationId xmlns:a16="http://schemas.microsoft.com/office/drawing/2014/main" id="{921237B4-9D85-4611-851F-5DBD71544A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9" name="Freeform 55">
              <a:extLst>
                <a:ext uri="{FF2B5EF4-FFF2-40B4-BE49-F238E27FC236}">
                  <a16:creationId xmlns:a16="http://schemas.microsoft.com/office/drawing/2014/main" id="{C91509DE-9FAA-4E84-BCC1-CDDBEA8AC0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30" name="Freeform 56">
              <a:extLst>
                <a:ext uri="{FF2B5EF4-FFF2-40B4-BE49-F238E27FC236}">
                  <a16:creationId xmlns:a16="http://schemas.microsoft.com/office/drawing/2014/main" id="{C7029B06-6A09-4E46-BA86-F3C66DBDD4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31" name="Freeform 57">
              <a:extLst>
                <a:ext uri="{FF2B5EF4-FFF2-40B4-BE49-F238E27FC236}">
                  <a16:creationId xmlns:a16="http://schemas.microsoft.com/office/drawing/2014/main" id="{FF4ACFBF-D1F2-47B1-B0EB-F08C6508BD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32" name="Freeform 58">
              <a:extLst>
                <a:ext uri="{FF2B5EF4-FFF2-40B4-BE49-F238E27FC236}">
                  <a16:creationId xmlns:a16="http://schemas.microsoft.com/office/drawing/2014/main" id="{A6FD1991-3A0E-4F63-BAD9-A98C298604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grpSp>
      <p:sp>
        <p:nvSpPr>
          <p:cNvPr id="2" name="Title 1">
            <a:extLst>
              <a:ext uri="{FF2B5EF4-FFF2-40B4-BE49-F238E27FC236}">
                <a16:creationId xmlns:a16="http://schemas.microsoft.com/office/drawing/2014/main" id="{0A6BCF94-F108-4D92-8C4F-CD9273947A31}"/>
              </a:ext>
            </a:extLst>
          </p:cNvPr>
          <p:cNvSpPr>
            <a:spLocks noGrp="1"/>
          </p:cNvSpPr>
          <p:nvPr>
            <p:ph type="title"/>
          </p:nvPr>
        </p:nvSpPr>
        <p:spPr>
          <a:xfrm>
            <a:off x="2420410" y="206603"/>
            <a:ext cx="4756677" cy="1352059"/>
          </a:xfrm>
        </p:spPr>
        <p:txBody>
          <a:bodyPr>
            <a:normAutofit/>
          </a:bodyPr>
          <a:lstStyle/>
          <a:p>
            <a:r>
              <a:rPr lang="en-GB" sz="3200" dirty="0"/>
              <a:t>LRP</a:t>
            </a:r>
            <a:br>
              <a:rPr lang="en-GB" sz="3200" dirty="0"/>
            </a:br>
            <a:r>
              <a:rPr lang="en-GB" sz="3200" dirty="0"/>
              <a:t> </a:t>
            </a:r>
            <a:r>
              <a:rPr lang="en-ZA" sz="1600" dirty="0"/>
              <a:t>(Layer-wise Relevance Propagation)</a:t>
            </a:r>
            <a:endParaRPr lang="en-US" sz="3200" dirty="0"/>
          </a:p>
        </p:txBody>
      </p:sp>
      <p:sp>
        <p:nvSpPr>
          <p:cNvPr id="3" name="Content Placeholder 2">
            <a:extLst>
              <a:ext uri="{FF2B5EF4-FFF2-40B4-BE49-F238E27FC236}">
                <a16:creationId xmlns:a16="http://schemas.microsoft.com/office/drawing/2014/main" id="{78399AB7-9E36-4EAD-B44A-9E0CEA24AACE}"/>
              </a:ext>
            </a:extLst>
          </p:cNvPr>
          <p:cNvSpPr>
            <a:spLocks noGrp="1"/>
          </p:cNvSpPr>
          <p:nvPr>
            <p:ph idx="1"/>
          </p:nvPr>
        </p:nvSpPr>
        <p:spPr>
          <a:xfrm>
            <a:off x="2368170" y="1552576"/>
            <a:ext cx="3084892" cy="4891351"/>
          </a:xfrm>
        </p:spPr>
        <p:txBody>
          <a:bodyPr>
            <a:normAutofit/>
          </a:bodyPr>
          <a:lstStyle/>
          <a:p>
            <a:pPr>
              <a:lnSpc>
                <a:spcPct val="110000"/>
              </a:lnSpc>
            </a:pPr>
            <a:r>
              <a:rPr lang="en-GB" sz="1600" dirty="0"/>
              <a:t>Identifying Model Biases: LRP can also be used to uncover biases present in deep learning models by revealing which features the model relies on most heavily when making decisions. </a:t>
            </a:r>
            <a:endParaRPr lang="en-US" sz="1600" dirty="0"/>
          </a:p>
        </p:txBody>
      </p:sp>
      <p:sp>
        <p:nvSpPr>
          <p:cNvPr id="5" name="TextBox 4">
            <a:extLst>
              <a:ext uri="{FF2B5EF4-FFF2-40B4-BE49-F238E27FC236}">
                <a16:creationId xmlns:a16="http://schemas.microsoft.com/office/drawing/2014/main" id="{17BBB89D-535F-72C1-082F-B6F2085608B8}"/>
              </a:ext>
            </a:extLst>
          </p:cNvPr>
          <p:cNvSpPr txBox="1"/>
          <p:nvPr/>
        </p:nvSpPr>
        <p:spPr>
          <a:xfrm>
            <a:off x="2673086" y="4741773"/>
            <a:ext cx="2596621" cy="1200329"/>
          </a:xfrm>
          <a:prstGeom prst="rect">
            <a:avLst/>
          </a:prstGeom>
          <a:noFill/>
        </p:spPr>
        <p:txBody>
          <a:bodyPr wrap="square" rtlCol="0">
            <a:spAutoFit/>
          </a:bodyPr>
          <a:lstStyle/>
          <a:p>
            <a:r>
              <a:rPr lang="en-US" dirty="0"/>
              <a:t>Reference:</a:t>
            </a:r>
          </a:p>
          <a:p>
            <a:r>
              <a:rPr lang="en-US" dirty="0"/>
              <a:t>https://link.springer.com/chapter/10.1007/978-3-030-28954-6_10</a:t>
            </a:r>
          </a:p>
        </p:txBody>
      </p:sp>
      <p:pic>
        <p:nvPicPr>
          <p:cNvPr id="9" name="Picture 8">
            <a:extLst>
              <a:ext uri="{FF2B5EF4-FFF2-40B4-BE49-F238E27FC236}">
                <a16:creationId xmlns:a16="http://schemas.microsoft.com/office/drawing/2014/main" id="{A828A222-7CA5-A997-A8D0-ECCA3FBA4053}"/>
              </a:ext>
            </a:extLst>
          </p:cNvPr>
          <p:cNvPicPr>
            <a:picLocks noChangeAspect="1"/>
          </p:cNvPicPr>
          <p:nvPr/>
        </p:nvPicPr>
        <p:blipFill>
          <a:blip r:embed="rId4"/>
          <a:stretch>
            <a:fillRect/>
          </a:stretch>
        </p:blipFill>
        <p:spPr>
          <a:xfrm>
            <a:off x="5663819" y="1620838"/>
            <a:ext cx="6247193" cy="3527778"/>
          </a:xfrm>
          <a:prstGeom prst="rect">
            <a:avLst/>
          </a:prstGeom>
        </p:spPr>
      </p:pic>
    </p:spTree>
    <p:extLst>
      <p:ext uri="{BB962C8B-B14F-4D97-AF65-F5344CB8AC3E}">
        <p14:creationId xmlns:p14="http://schemas.microsoft.com/office/powerpoint/2010/main" val="7024445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174" name="Group 173">
            <a:extLst>
              <a:ext uri="{FF2B5EF4-FFF2-40B4-BE49-F238E27FC236}">
                <a16:creationId xmlns:a16="http://schemas.microsoft.com/office/drawing/2014/main" id="{8E1DDAD8-1D10-4640-A034-BE90015E37B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75" name="Rectangle 174">
              <a:extLst>
                <a:ext uri="{FF2B5EF4-FFF2-40B4-BE49-F238E27FC236}">
                  <a16:creationId xmlns:a16="http://schemas.microsoft.com/office/drawing/2014/main" id="{52FE7688-721D-4A97-B007-BDE056094D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76" name="Picture 2">
              <a:extLst>
                <a:ext uri="{FF2B5EF4-FFF2-40B4-BE49-F238E27FC236}">
                  <a16:creationId xmlns:a16="http://schemas.microsoft.com/office/drawing/2014/main" id="{9E73A810-8571-4A9D-A3CB-336933AB4C0E}"/>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pic>
        <p:nvPicPr>
          <p:cNvPr id="4" name="Picture 3" descr="close up of circuit board">
            <a:extLst>
              <a:ext uri="{FF2B5EF4-FFF2-40B4-BE49-F238E27FC236}">
                <a16:creationId xmlns:a16="http://schemas.microsoft.com/office/drawing/2014/main" id="{4B216623-4B59-4FC0-8E90-468349035D24}"/>
              </a:ext>
            </a:extLst>
          </p:cNvPr>
          <p:cNvPicPr>
            <a:picLocks noChangeAspect="1"/>
          </p:cNvPicPr>
          <p:nvPr/>
        </p:nvPicPr>
        <p:blipFill rotWithShape="1">
          <a:blip r:embed="rId4">
            <a:alphaModFix amt="30000"/>
          </a:blip>
          <a:srcRect l="17220" r="9210" b="-1"/>
          <a:stretch/>
        </p:blipFill>
        <p:spPr>
          <a:xfrm>
            <a:off x="-5596" y="10"/>
            <a:ext cx="5263396" cy="6857990"/>
          </a:xfrm>
          <a:prstGeom prst="rect">
            <a:avLst/>
          </a:prstGeom>
        </p:spPr>
      </p:pic>
      <p:grpSp>
        <p:nvGrpSpPr>
          <p:cNvPr id="178" name="Group 177">
            <a:extLst>
              <a:ext uri="{FF2B5EF4-FFF2-40B4-BE49-F238E27FC236}">
                <a16:creationId xmlns:a16="http://schemas.microsoft.com/office/drawing/2014/main" id="{FD642FB6-2808-4BC5-AE0B-7302C24B78A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179" name="Rectangle 178">
              <a:extLst>
                <a:ext uri="{FF2B5EF4-FFF2-40B4-BE49-F238E27FC236}">
                  <a16:creationId xmlns:a16="http://schemas.microsoft.com/office/drawing/2014/main" id="{0B0B8F04-D9A7-48E5-A29C-51A66B59DFF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80" name="Freeform 6">
              <a:extLst>
                <a:ext uri="{FF2B5EF4-FFF2-40B4-BE49-F238E27FC236}">
                  <a16:creationId xmlns:a16="http://schemas.microsoft.com/office/drawing/2014/main" id="{D6D18883-6BFF-42BB-8088-FCCF83F9CFC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1" name="Freeform 7">
              <a:extLst>
                <a:ext uri="{FF2B5EF4-FFF2-40B4-BE49-F238E27FC236}">
                  <a16:creationId xmlns:a16="http://schemas.microsoft.com/office/drawing/2014/main" id="{1D0FEFB3-A009-4D0F-9107-C0B17786FB0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2" name="Rectangle 181">
              <a:extLst>
                <a:ext uri="{FF2B5EF4-FFF2-40B4-BE49-F238E27FC236}">
                  <a16:creationId xmlns:a16="http://schemas.microsoft.com/office/drawing/2014/main" id="{78E86C7F-B981-4448-8A1A-856F7124FF4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83" name="Freeform 9">
              <a:extLst>
                <a:ext uri="{FF2B5EF4-FFF2-40B4-BE49-F238E27FC236}">
                  <a16:creationId xmlns:a16="http://schemas.microsoft.com/office/drawing/2014/main" id="{4C6CFFD9-BA00-4184-8310-5FC9550954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4" name="Freeform 10">
              <a:extLst>
                <a:ext uri="{FF2B5EF4-FFF2-40B4-BE49-F238E27FC236}">
                  <a16:creationId xmlns:a16="http://schemas.microsoft.com/office/drawing/2014/main" id="{A1892DF3-4848-496C-8664-DFD32EE250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5" name="Freeform 11">
              <a:extLst>
                <a:ext uri="{FF2B5EF4-FFF2-40B4-BE49-F238E27FC236}">
                  <a16:creationId xmlns:a16="http://schemas.microsoft.com/office/drawing/2014/main" id="{D6DB8C30-651E-4D8F-A70C-163FC58427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6" name="Freeform 12">
              <a:extLst>
                <a:ext uri="{FF2B5EF4-FFF2-40B4-BE49-F238E27FC236}">
                  <a16:creationId xmlns:a16="http://schemas.microsoft.com/office/drawing/2014/main" id="{563DFB81-F969-4F44-BA6C-6347956423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7" name="Freeform 13">
              <a:extLst>
                <a:ext uri="{FF2B5EF4-FFF2-40B4-BE49-F238E27FC236}">
                  <a16:creationId xmlns:a16="http://schemas.microsoft.com/office/drawing/2014/main" id="{8E5DE346-AFCA-40DA-B5E2-93A86EA54C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8" name="Freeform 14">
              <a:extLst>
                <a:ext uri="{FF2B5EF4-FFF2-40B4-BE49-F238E27FC236}">
                  <a16:creationId xmlns:a16="http://schemas.microsoft.com/office/drawing/2014/main" id="{77A34306-2AE8-43D0-9686-E97B3B53FE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9" name="Freeform 15">
              <a:extLst>
                <a:ext uri="{FF2B5EF4-FFF2-40B4-BE49-F238E27FC236}">
                  <a16:creationId xmlns:a16="http://schemas.microsoft.com/office/drawing/2014/main" id="{B9CC10F0-FFCD-4CB9-AF4C-22722D20B7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0" name="Freeform 16">
              <a:extLst>
                <a:ext uri="{FF2B5EF4-FFF2-40B4-BE49-F238E27FC236}">
                  <a16:creationId xmlns:a16="http://schemas.microsoft.com/office/drawing/2014/main" id="{2A6B0E38-C962-4491-BFDA-75378B4D674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1" name="Freeform 17">
              <a:extLst>
                <a:ext uri="{FF2B5EF4-FFF2-40B4-BE49-F238E27FC236}">
                  <a16:creationId xmlns:a16="http://schemas.microsoft.com/office/drawing/2014/main" id="{655F640B-8407-487C-8696-F47451478E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2" name="Freeform 18">
              <a:extLst>
                <a:ext uri="{FF2B5EF4-FFF2-40B4-BE49-F238E27FC236}">
                  <a16:creationId xmlns:a16="http://schemas.microsoft.com/office/drawing/2014/main" id="{FAB4F099-4FF6-4410-A5B9-2A5355719C9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3" name="Freeform 19">
              <a:extLst>
                <a:ext uri="{FF2B5EF4-FFF2-40B4-BE49-F238E27FC236}">
                  <a16:creationId xmlns:a16="http://schemas.microsoft.com/office/drawing/2014/main" id="{6FE80B6E-3DA9-4304-9925-12E578C4E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4" name="Freeform 20">
              <a:extLst>
                <a:ext uri="{FF2B5EF4-FFF2-40B4-BE49-F238E27FC236}">
                  <a16:creationId xmlns:a16="http://schemas.microsoft.com/office/drawing/2014/main" id="{67D1CB75-0CBA-4E13-924C-21F221D7BF6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5" name="Freeform 21">
              <a:extLst>
                <a:ext uri="{FF2B5EF4-FFF2-40B4-BE49-F238E27FC236}">
                  <a16:creationId xmlns:a16="http://schemas.microsoft.com/office/drawing/2014/main" id="{F2CC783B-FA45-4777-A76A-982B285C7C4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6" name="Freeform 22">
              <a:extLst>
                <a:ext uri="{FF2B5EF4-FFF2-40B4-BE49-F238E27FC236}">
                  <a16:creationId xmlns:a16="http://schemas.microsoft.com/office/drawing/2014/main" id="{D68F4DD3-D736-4B78-972E-F5128CFBE7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7" name="Freeform 23">
              <a:extLst>
                <a:ext uri="{FF2B5EF4-FFF2-40B4-BE49-F238E27FC236}">
                  <a16:creationId xmlns:a16="http://schemas.microsoft.com/office/drawing/2014/main" id="{B14AF103-15B3-4796-A71A-297D37E176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8" name="Freeform 24">
              <a:extLst>
                <a:ext uri="{FF2B5EF4-FFF2-40B4-BE49-F238E27FC236}">
                  <a16:creationId xmlns:a16="http://schemas.microsoft.com/office/drawing/2014/main" id="{B0B240FB-0453-4B6F-9F9B-C2C3305AC5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9" name="Freeform 25">
              <a:extLst>
                <a:ext uri="{FF2B5EF4-FFF2-40B4-BE49-F238E27FC236}">
                  <a16:creationId xmlns:a16="http://schemas.microsoft.com/office/drawing/2014/main" id="{EBBBDCEE-433E-40F3-B49D-375CB162A8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0" name="Freeform 26">
              <a:extLst>
                <a:ext uri="{FF2B5EF4-FFF2-40B4-BE49-F238E27FC236}">
                  <a16:creationId xmlns:a16="http://schemas.microsoft.com/office/drawing/2014/main" id="{09B123C6-141E-4A37-B5A7-27E7764FA1F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1" name="Freeform 27">
              <a:extLst>
                <a:ext uri="{FF2B5EF4-FFF2-40B4-BE49-F238E27FC236}">
                  <a16:creationId xmlns:a16="http://schemas.microsoft.com/office/drawing/2014/main" id="{1FA1F521-36A1-49FF-84A7-229E8970F7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2" name="Freeform 28">
              <a:extLst>
                <a:ext uri="{FF2B5EF4-FFF2-40B4-BE49-F238E27FC236}">
                  <a16:creationId xmlns:a16="http://schemas.microsoft.com/office/drawing/2014/main" id="{DE512F89-D901-4487-A42C-02345EC5FCD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3" name="Freeform 29">
              <a:extLst>
                <a:ext uri="{FF2B5EF4-FFF2-40B4-BE49-F238E27FC236}">
                  <a16:creationId xmlns:a16="http://schemas.microsoft.com/office/drawing/2014/main" id="{ED3ED0E5-3226-4B78-B3EA-C591824B89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4" name="Freeform 30">
              <a:extLst>
                <a:ext uri="{FF2B5EF4-FFF2-40B4-BE49-F238E27FC236}">
                  <a16:creationId xmlns:a16="http://schemas.microsoft.com/office/drawing/2014/main" id="{9CBB1F68-B6DE-4ECF-B20F-328F9811E2F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5" name="Freeform 31">
              <a:extLst>
                <a:ext uri="{FF2B5EF4-FFF2-40B4-BE49-F238E27FC236}">
                  <a16:creationId xmlns:a16="http://schemas.microsoft.com/office/drawing/2014/main" id="{A566C551-9523-4D97-A8CF-5C91F436C5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6" name="Freeform 32">
              <a:extLst>
                <a:ext uri="{FF2B5EF4-FFF2-40B4-BE49-F238E27FC236}">
                  <a16:creationId xmlns:a16="http://schemas.microsoft.com/office/drawing/2014/main" id="{9E166BA0-9268-4419-9332-2D30C212397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7" name="Rectangle 206">
              <a:extLst>
                <a:ext uri="{FF2B5EF4-FFF2-40B4-BE49-F238E27FC236}">
                  <a16:creationId xmlns:a16="http://schemas.microsoft.com/office/drawing/2014/main" id="{B700C031-AA54-4DC7-B8A2-2569B3FA653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208" name="Freeform 34">
              <a:extLst>
                <a:ext uri="{FF2B5EF4-FFF2-40B4-BE49-F238E27FC236}">
                  <a16:creationId xmlns:a16="http://schemas.microsoft.com/office/drawing/2014/main" id="{03045EC8-ECC8-473F-8786-DE266F05B15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9" name="Freeform 35">
              <a:extLst>
                <a:ext uri="{FF2B5EF4-FFF2-40B4-BE49-F238E27FC236}">
                  <a16:creationId xmlns:a16="http://schemas.microsoft.com/office/drawing/2014/main" id="{9337EBA2-5088-4A44-8C0B-A6EE78989C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0" name="Freeform 36">
              <a:extLst>
                <a:ext uri="{FF2B5EF4-FFF2-40B4-BE49-F238E27FC236}">
                  <a16:creationId xmlns:a16="http://schemas.microsoft.com/office/drawing/2014/main" id="{3486A705-2593-45C9-A13E-8E2FB7C354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1" name="Freeform 37">
              <a:extLst>
                <a:ext uri="{FF2B5EF4-FFF2-40B4-BE49-F238E27FC236}">
                  <a16:creationId xmlns:a16="http://schemas.microsoft.com/office/drawing/2014/main" id="{F357321C-6DEE-4D02-A997-75E47EE0E0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2" name="Freeform 38">
              <a:extLst>
                <a:ext uri="{FF2B5EF4-FFF2-40B4-BE49-F238E27FC236}">
                  <a16:creationId xmlns:a16="http://schemas.microsoft.com/office/drawing/2014/main" id="{D0B8F87F-3530-4BCD-A8E5-C1B83707B5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3" name="Freeform 39">
              <a:extLst>
                <a:ext uri="{FF2B5EF4-FFF2-40B4-BE49-F238E27FC236}">
                  <a16:creationId xmlns:a16="http://schemas.microsoft.com/office/drawing/2014/main" id="{5BE86BA3-AB0E-4F70-A552-0D9EB9E98E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4" name="Freeform 40">
              <a:extLst>
                <a:ext uri="{FF2B5EF4-FFF2-40B4-BE49-F238E27FC236}">
                  <a16:creationId xmlns:a16="http://schemas.microsoft.com/office/drawing/2014/main" id="{DF5FE773-B9AE-4A3F-8EDC-165CE579BDC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5" name="Freeform 41">
              <a:extLst>
                <a:ext uri="{FF2B5EF4-FFF2-40B4-BE49-F238E27FC236}">
                  <a16:creationId xmlns:a16="http://schemas.microsoft.com/office/drawing/2014/main" id="{4A03D7BE-B358-4F8B-85EA-65E0CBF2D1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6" name="Freeform 42">
              <a:extLst>
                <a:ext uri="{FF2B5EF4-FFF2-40B4-BE49-F238E27FC236}">
                  <a16:creationId xmlns:a16="http://schemas.microsoft.com/office/drawing/2014/main" id="{A6548877-0957-435B-A419-389A278E57E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7" name="Freeform 43">
              <a:extLst>
                <a:ext uri="{FF2B5EF4-FFF2-40B4-BE49-F238E27FC236}">
                  <a16:creationId xmlns:a16="http://schemas.microsoft.com/office/drawing/2014/main" id="{B2D5EA95-9E60-468A-8DA1-40F05C9BDA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8" name="Freeform 44">
              <a:extLst>
                <a:ext uri="{FF2B5EF4-FFF2-40B4-BE49-F238E27FC236}">
                  <a16:creationId xmlns:a16="http://schemas.microsoft.com/office/drawing/2014/main" id="{C9B409CE-11E5-40D1-8C9B-86614EAE2A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9" name="Rectangle 218">
              <a:extLst>
                <a:ext uri="{FF2B5EF4-FFF2-40B4-BE49-F238E27FC236}">
                  <a16:creationId xmlns:a16="http://schemas.microsoft.com/office/drawing/2014/main" id="{9E594AF5-DB50-4227-AC2F-10EE5233C41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220" name="Freeform 46">
              <a:extLst>
                <a:ext uri="{FF2B5EF4-FFF2-40B4-BE49-F238E27FC236}">
                  <a16:creationId xmlns:a16="http://schemas.microsoft.com/office/drawing/2014/main" id="{9335DCAF-74A2-4994-B5BF-1C079A40A5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1" name="Freeform 47">
              <a:extLst>
                <a:ext uri="{FF2B5EF4-FFF2-40B4-BE49-F238E27FC236}">
                  <a16:creationId xmlns:a16="http://schemas.microsoft.com/office/drawing/2014/main" id="{1DC8E1A2-0C6B-4BA9-85F4-3645AED5DEA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2" name="Freeform 48">
              <a:extLst>
                <a:ext uri="{FF2B5EF4-FFF2-40B4-BE49-F238E27FC236}">
                  <a16:creationId xmlns:a16="http://schemas.microsoft.com/office/drawing/2014/main" id="{28F38DE0-3BEE-441A-8212-E77DA2328A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3" name="Freeform 49">
              <a:extLst>
                <a:ext uri="{FF2B5EF4-FFF2-40B4-BE49-F238E27FC236}">
                  <a16:creationId xmlns:a16="http://schemas.microsoft.com/office/drawing/2014/main" id="{AE81208E-D239-496C-A312-506B0241B31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4" name="Freeform 50">
              <a:extLst>
                <a:ext uri="{FF2B5EF4-FFF2-40B4-BE49-F238E27FC236}">
                  <a16:creationId xmlns:a16="http://schemas.microsoft.com/office/drawing/2014/main" id="{242FE966-DDA4-4668-B8D6-C4B0D4C78E5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5" name="Freeform 51">
              <a:extLst>
                <a:ext uri="{FF2B5EF4-FFF2-40B4-BE49-F238E27FC236}">
                  <a16:creationId xmlns:a16="http://schemas.microsoft.com/office/drawing/2014/main" id="{FB0A5F60-550F-4025-9DCE-6F42A7C064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6" name="Freeform 52">
              <a:extLst>
                <a:ext uri="{FF2B5EF4-FFF2-40B4-BE49-F238E27FC236}">
                  <a16:creationId xmlns:a16="http://schemas.microsoft.com/office/drawing/2014/main" id="{D7B61D18-4A61-44C9-A809-40639E8C1D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7" name="Freeform 53">
              <a:extLst>
                <a:ext uri="{FF2B5EF4-FFF2-40B4-BE49-F238E27FC236}">
                  <a16:creationId xmlns:a16="http://schemas.microsoft.com/office/drawing/2014/main" id="{CB26E7EB-DC12-4BA7-B5DE-09EF2C1D0A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8" name="Freeform 54">
              <a:extLst>
                <a:ext uri="{FF2B5EF4-FFF2-40B4-BE49-F238E27FC236}">
                  <a16:creationId xmlns:a16="http://schemas.microsoft.com/office/drawing/2014/main" id="{921237B4-9D85-4611-851F-5DBD71544A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9" name="Freeform 55">
              <a:extLst>
                <a:ext uri="{FF2B5EF4-FFF2-40B4-BE49-F238E27FC236}">
                  <a16:creationId xmlns:a16="http://schemas.microsoft.com/office/drawing/2014/main" id="{C91509DE-9FAA-4E84-BCC1-CDDBEA8AC0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30" name="Freeform 56">
              <a:extLst>
                <a:ext uri="{FF2B5EF4-FFF2-40B4-BE49-F238E27FC236}">
                  <a16:creationId xmlns:a16="http://schemas.microsoft.com/office/drawing/2014/main" id="{C7029B06-6A09-4E46-BA86-F3C66DBDD4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31" name="Freeform 57">
              <a:extLst>
                <a:ext uri="{FF2B5EF4-FFF2-40B4-BE49-F238E27FC236}">
                  <a16:creationId xmlns:a16="http://schemas.microsoft.com/office/drawing/2014/main" id="{FF4ACFBF-D1F2-47B1-B0EB-F08C6508BD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32" name="Freeform 58">
              <a:extLst>
                <a:ext uri="{FF2B5EF4-FFF2-40B4-BE49-F238E27FC236}">
                  <a16:creationId xmlns:a16="http://schemas.microsoft.com/office/drawing/2014/main" id="{A6FD1991-3A0E-4F63-BAD9-A98C298604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grpSp>
      <p:sp>
        <p:nvSpPr>
          <p:cNvPr id="2" name="Title 1">
            <a:extLst>
              <a:ext uri="{FF2B5EF4-FFF2-40B4-BE49-F238E27FC236}">
                <a16:creationId xmlns:a16="http://schemas.microsoft.com/office/drawing/2014/main" id="{0A6BCF94-F108-4D92-8C4F-CD9273947A31}"/>
              </a:ext>
            </a:extLst>
          </p:cNvPr>
          <p:cNvSpPr>
            <a:spLocks noGrp="1"/>
          </p:cNvSpPr>
          <p:nvPr>
            <p:ph type="title"/>
          </p:nvPr>
        </p:nvSpPr>
        <p:spPr>
          <a:xfrm>
            <a:off x="6096000" y="259254"/>
            <a:ext cx="4756677" cy="1352059"/>
          </a:xfrm>
        </p:spPr>
        <p:txBody>
          <a:bodyPr>
            <a:normAutofit fontScale="90000"/>
          </a:bodyPr>
          <a:lstStyle/>
          <a:p>
            <a:r>
              <a:rPr lang="en-ZA" sz="3200" dirty="0"/>
              <a:t>Counterfactual Explanations</a:t>
            </a:r>
            <a:br>
              <a:rPr lang="en-ZA" sz="3200" dirty="0"/>
            </a:br>
            <a:endParaRPr lang="en-US" sz="3200" dirty="0"/>
          </a:p>
        </p:txBody>
      </p:sp>
      <p:sp>
        <p:nvSpPr>
          <p:cNvPr id="3" name="Content Placeholder 2">
            <a:extLst>
              <a:ext uri="{FF2B5EF4-FFF2-40B4-BE49-F238E27FC236}">
                <a16:creationId xmlns:a16="http://schemas.microsoft.com/office/drawing/2014/main" id="{78399AB7-9E36-4EAD-B44A-9E0CEA24AACE}"/>
              </a:ext>
            </a:extLst>
          </p:cNvPr>
          <p:cNvSpPr>
            <a:spLocks noGrp="1"/>
          </p:cNvSpPr>
          <p:nvPr>
            <p:ph idx="1"/>
          </p:nvPr>
        </p:nvSpPr>
        <p:spPr>
          <a:xfrm>
            <a:off x="6096000" y="1814248"/>
            <a:ext cx="3084892" cy="4891351"/>
          </a:xfrm>
        </p:spPr>
        <p:txBody>
          <a:bodyPr>
            <a:normAutofit lnSpcReduction="10000"/>
          </a:bodyPr>
          <a:lstStyle/>
          <a:p>
            <a:pPr>
              <a:lnSpc>
                <a:spcPct val="110000"/>
              </a:lnSpc>
            </a:pPr>
            <a:r>
              <a:rPr lang="en-GB" sz="1600" dirty="0"/>
              <a:t>Definition: Layer-wise Relevance Propagation (LRP) is a technique used in machine learning classification to provide explanations for model predictions.</a:t>
            </a:r>
          </a:p>
          <a:p>
            <a:pPr>
              <a:lnSpc>
                <a:spcPct val="110000"/>
              </a:lnSpc>
            </a:pPr>
            <a:r>
              <a:rPr lang="en-GB" sz="1600" dirty="0"/>
              <a:t>Objective: LRP aims to highlight the smallest changes to the feature values that result in a different prediction from the original one made by a black-box classifier.</a:t>
            </a:r>
          </a:p>
          <a:p>
            <a:pPr>
              <a:lnSpc>
                <a:spcPct val="110000"/>
              </a:lnSpc>
            </a:pPr>
            <a:r>
              <a:rPr lang="en-GB" sz="1600" dirty="0"/>
              <a:t>Classifier: LRP is applied to black-box classifiers, which are machine learning models like neural networks or ensembles that are not inherently interpretable.</a:t>
            </a:r>
            <a:endParaRPr lang="en-US" sz="1600" dirty="0"/>
          </a:p>
        </p:txBody>
      </p:sp>
    </p:spTree>
    <p:extLst>
      <p:ext uri="{BB962C8B-B14F-4D97-AF65-F5344CB8AC3E}">
        <p14:creationId xmlns:p14="http://schemas.microsoft.com/office/powerpoint/2010/main" val="38825168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174" name="Group 173">
            <a:extLst>
              <a:ext uri="{FF2B5EF4-FFF2-40B4-BE49-F238E27FC236}">
                <a16:creationId xmlns:a16="http://schemas.microsoft.com/office/drawing/2014/main" id="{8E1DDAD8-1D10-4640-A034-BE90015E37B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75" name="Rectangle 174">
              <a:extLst>
                <a:ext uri="{FF2B5EF4-FFF2-40B4-BE49-F238E27FC236}">
                  <a16:creationId xmlns:a16="http://schemas.microsoft.com/office/drawing/2014/main" id="{52FE7688-721D-4A97-B007-BDE056094D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76" name="Picture 2">
              <a:extLst>
                <a:ext uri="{FF2B5EF4-FFF2-40B4-BE49-F238E27FC236}">
                  <a16:creationId xmlns:a16="http://schemas.microsoft.com/office/drawing/2014/main" id="{9E73A810-8571-4A9D-A3CB-336933AB4C0E}"/>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p14="http://schemas.microsoft.com/office/powerpoint/2010/main" xmlns:a14="http://schemas.microsoft.com/office/drawing/2010/main" xmlns:a16="http://schemas.microsoft.com/office/drawing/2014/main" xmlns="">
                  <a:solidFill>
                    <a:srgbClr val="FFFFFF"/>
                  </a:solidFill>
                </a14:hiddenFill>
              </a:ext>
            </a:extLst>
          </p:spPr>
        </p:pic>
      </p:grpSp>
      <p:pic>
        <p:nvPicPr>
          <p:cNvPr id="4" name="Picture 3" descr="close up of circuit board">
            <a:extLst>
              <a:ext uri="{FF2B5EF4-FFF2-40B4-BE49-F238E27FC236}">
                <a16:creationId xmlns:a16="http://schemas.microsoft.com/office/drawing/2014/main" id="{4B216623-4B59-4FC0-8E90-468349035D24}"/>
              </a:ext>
            </a:extLst>
          </p:cNvPr>
          <p:cNvPicPr>
            <a:picLocks noChangeAspect="1"/>
          </p:cNvPicPr>
          <p:nvPr/>
        </p:nvPicPr>
        <p:blipFill rotWithShape="1">
          <a:blip r:embed="rId4">
            <a:alphaModFix amt="30000"/>
          </a:blip>
          <a:srcRect l="17220" r="9210" b="-1"/>
          <a:stretch/>
        </p:blipFill>
        <p:spPr>
          <a:xfrm>
            <a:off x="-5596" y="10"/>
            <a:ext cx="5263396" cy="6857990"/>
          </a:xfrm>
          <a:prstGeom prst="rect">
            <a:avLst/>
          </a:prstGeom>
        </p:spPr>
      </p:pic>
      <p:grpSp>
        <p:nvGrpSpPr>
          <p:cNvPr id="178" name="Group 177">
            <a:extLst>
              <a:ext uri="{FF2B5EF4-FFF2-40B4-BE49-F238E27FC236}">
                <a16:creationId xmlns:a16="http://schemas.microsoft.com/office/drawing/2014/main" id="{FD642FB6-2808-4BC5-AE0B-7302C24B78A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179" name="Rectangle 178">
              <a:extLst>
                <a:ext uri="{FF2B5EF4-FFF2-40B4-BE49-F238E27FC236}">
                  <a16:creationId xmlns:a16="http://schemas.microsoft.com/office/drawing/2014/main" id="{0B0B8F04-D9A7-48E5-A29C-51A66B59DFF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180" name="Freeform 6">
              <a:extLst>
                <a:ext uri="{FF2B5EF4-FFF2-40B4-BE49-F238E27FC236}">
                  <a16:creationId xmlns:a16="http://schemas.microsoft.com/office/drawing/2014/main" id="{D6D18883-6BFF-42BB-8088-FCCF83F9CFC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1" name="Freeform 7">
              <a:extLst>
                <a:ext uri="{FF2B5EF4-FFF2-40B4-BE49-F238E27FC236}">
                  <a16:creationId xmlns:a16="http://schemas.microsoft.com/office/drawing/2014/main" id="{1D0FEFB3-A009-4D0F-9107-C0B17786FB0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2" name="Rectangle 181">
              <a:extLst>
                <a:ext uri="{FF2B5EF4-FFF2-40B4-BE49-F238E27FC236}">
                  <a16:creationId xmlns:a16="http://schemas.microsoft.com/office/drawing/2014/main" id="{78E86C7F-B981-4448-8A1A-856F7124FF4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183" name="Freeform 9">
              <a:extLst>
                <a:ext uri="{FF2B5EF4-FFF2-40B4-BE49-F238E27FC236}">
                  <a16:creationId xmlns:a16="http://schemas.microsoft.com/office/drawing/2014/main" id="{4C6CFFD9-BA00-4184-8310-5FC9550954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4" name="Freeform 10">
              <a:extLst>
                <a:ext uri="{FF2B5EF4-FFF2-40B4-BE49-F238E27FC236}">
                  <a16:creationId xmlns:a16="http://schemas.microsoft.com/office/drawing/2014/main" id="{A1892DF3-4848-496C-8664-DFD32EE250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5" name="Freeform 11">
              <a:extLst>
                <a:ext uri="{FF2B5EF4-FFF2-40B4-BE49-F238E27FC236}">
                  <a16:creationId xmlns:a16="http://schemas.microsoft.com/office/drawing/2014/main" id="{D6DB8C30-651E-4D8F-A70C-163FC58427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6" name="Freeform 12">
              <a:extLst>
                <a:ext uri="{FF2B5EF4-FFF2-40B4-BE49-F238E27FC236}">
                  <a16:creationId xmlns:a16="http://schemas.microsoft.com/office/drawing/2014/main" id="{563DFB81-F969-4F44-BA6C-6347956423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7" name="Freeform 13">
              <a:extLst>
                <a:ext uri="{FF2B5EF4-FFF2-40B4-BE49-F238E27FC236}">
                  <a16:creationId xmlns:a16="http://schemas.microsoft.com/office/drawing/2014/main" id="{8E5DE346-AFCA-40DA-B5E2-93A86EA54C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8" name="Freeform 14">
              <a:extLst>
                <a:ext uri="{FF2B5EF4-FFF2-40B4-BE49-F238E27FC236}">
                  <a16:creationId xmlns:a16="http://schemas.microsoft.com/office/drawing/2014/main" id="{77A34306-2AE8-43D0-9686-E97B3B53FE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9" name="Freeform 15">
              <a:extLst>
                <a:ext uri="{FF2B5EF4-FFF2-40B4-BE49-F238E27FC236}">
                  <a16:creationId xmlns:a16="http://schemas.microsoft.com/office/drawing/2014/main" id="{B9CC10F0-FFCD-4CB9-AF4C-22722D20B7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0" name="Freeform 16">
              <a:extLst>
                <a:ext uri="{FF2B5EF4-FFF2-40B4-BE49-F238E27FC236}">
                  <a16:creationId xmlns:a16="http://schemas.microsoft.com/office/drawing/2014/main" id="{2A6B0E38-C962-4491-BFDA-75378B4D674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1" name="Freeform 17">
              <a:extLst>
                <a:ext uri="{FF2B5EF4-FFF2-40B4-BE49-F238E27FC236}">
                  <a16:creationId xmlns:a16="http://schemas.microsoft.com/office/drawing/2014/main" id="{655F640B-8407-487C-8696-F47451478E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2" name="Freeform 18">
              <a:extLst>
                <a:ext uri="{FF2B5EF4-FFF2-40B4-BE49-F238E27FC236}">
                  <a16:creationId xmlns:a16="http://schemas.microsoft.com/office/drawing/2014/main" id="{FAB4F099-4FF6-4410-A5B9-2A5355719C9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3" name="Freeform 19">
              <a:extLst>
                <a:ext uri="{FF2B5EF4-FFF2-40B4-BE49-F238E27FC236}">
                  <a16:creationId xmlns:a16="http://schemas.microsoft.com/office/drawing/2014/main" id="{6FE80B6E-3DA9-4304-9925-12E578C4E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4" name="Freeform 20">
              <a:extLst>
                <a:ext uri="{FF2B5EF4-FFF2-40B4-BE49-F238E27FC236}">
                  <a16:creationId xmlns:a16="http://schemas.microsoft.com/office/drawing/2014/main" id="{67D1CB75-0CBA-4E13-924C-21F221D7BF6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5" name="Freeform 21">
              <a:extLst>
                <a:ext uri="{FF2B5EF4-FFF2-40B4-BE49-F238E27FC236}">
                  <a16:creationId xmlns:a16="http://schemas.microsoft.com/office/drawing/2014/main" id="{F2CC783B-FA45-4777-A76A-982B285C7C4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6" name="Freeform 22">
              <a:extLst>
                <a:ext uri="{FF2B5EF4-FFF2-40B4-BE49-F238E27FC236}">
                  <a16:creationId xmlns:a16="http://schemas.microsoft.com/office/drawing/2014/main" id="{D68F4DD3-D736-4B78-972E-F5128CFBE7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7" name="Freeform 23">
              <a:extLst>
                <a:ext uri="{FF2B5EF4-FFF2-40B4-BE49-F238E27FC236}">
                  <a16:creationId xmlns:a16="http://schemas.microsoft.com/office/drawing/2014/main" id="{B14AF103-15B3-4796-A71A-297D37E176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8" name="Freeform 24">
              <a:extLst>
                <a:ext uri="{FF2B5EF4-FFF2-40B4-BE49-F238E27FC236}">
                  <a16:creationId xmlns:a16="http://schemas.microsoft.com/office/drawing/2014/main" id="{B0B240FB-0453-4B6F-9F9B-C2C3305AC5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9" name="Freeform 25">
              <a:extLst>
                <a:ext uri="{FF2B5EF4-FFF2-40B4-BE49-F238E27FC236}">
                  <a16:creationId xmlns:a16="http://schemas.microsoft.com/office/drawing/2014/main" id="{EBBBDCEE-433E-40F3-B49D-375CB162A8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0" name="Freeform 26">
              <a:extLst>
                <a:ext uri="{FF2B5EF4-FFF2-40B4-BE49-F238E27FC236}">
                  <a16:creationId xmlns:a16="http://schemas.microsoft.com/office/drawing/2014/main" id="{09B123C6-141E-4A37-B5A7-27E7764FA1F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1" name="Freeform 27">
              <a:extLst>
                <a:ext uri="{FF2B5EF4-FFF2-40B4-BE49-F238E27FC236}">
                  <a16:creationId xmlns:a16="http://schemas.microsoft.com/office/drawing/2014/main" id="{1FA1F521-36A1-49FF-84A7-229E8970F7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2" name="Freeform 28">
              <a:extLst>
                <a:ext uri="{FF2B5EF4-FFF2-40B4-BE49-F238E27FC236}">
                  <a16:creationId xmlns:a16="http://schemas.microsoft.com/office/drawing/2014/main" id="{DE512F89-D901-4487-A42C-02345EC5FCD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3" name="Freeform 29">
              <a:extLst>
                <a:ext uri="{FF2B5EF4-FFF2-40B4-BE49-F238E27FC236}">
                  <a16:creationId xmlns:a16="http://schemas.microsoft.com/office/drawing/2014/main" id="{ED3ED0E5-3226-4B78-B3EA-C591824B89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4" name="Freeform 30">
              <a:extLst>
                <a:ext uri="{FF2B5EF4-FFF2-40B4-BE49-F238E27FC236}">
                  <a16:creationId xmlns:a16="http://schemas.microsoft.com/office/drawing/2014/main" id="{9CBB1F68-B6DE-4ECF-B20F-328F9811E2F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5" name="Freeform 31">
              <a:extLst>
                <a:ext uri="{FF2B5EF4-FFF2-40B4-BE49-F238E27FC236}">
                  <a16:creationId xmlns:a16="http://schemas.microsoft.com/office/drawing/2014/main" id="{A566C551-9523-4D97-A8CF-5C91F436C5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6" name="Freeform 32">
              <a:extLst>
                <a:ext uri="{FF2B5EF4-FFF2-40B4-BE49-F238E27FC236}">
                  <a16:creationId xmlns:a16="http://schemas.microsoft.com/office/drawing/2014/main" id="{9E166BA0-9268-4419-9332-2D30C212397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7" name="Rectangle 206">
              <a:extLst>
                <a:ext uri="{FF2B5EF4-FFF2-40B4-BE49-F238E27FC236}">
                  <a16:creationId xmlns:a16="http://schemas.microsoft.com/office/drawing/2014/main" id="{B700C031-AA54-4DC7-B8A2-2569B3FA653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208" name="Freeform 34">
              <a:extLst>
                <a:ext uri="{FF2B5EF4-FFF2-40B4-BE49-F238E27FC236}">
                  <a16:creationId xmlns:a16="http://schemas.microsoft.com/office/drawing/2014/main" id="{03045EC8-ECC8-473F-8786-DE266F05B15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9" name="Freeform 35">
              <a:extLst>
                <a:ext uri="{FF2B5EF4-FFF2-40B4-BE49-F238E27FC236}">
                  <a16:creationId xmlns:a16="http://schemas.microsoft.com/office/drawing/2014/main" id="{9337EBA2-5088-4A44-8C0B-A6EE78989C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0" name="Freeform 36">
              <a:extLst>
                <a:ext uri="{FF2B5EF4-FFF2-40B4-BE49-F238E27FC236}">
                  <a16:creationId xmlns:a16="http://schemas.microsoft.com/office/drawing/2014/main" id="{3486A705-2593-45C9-A13E-8E2FB7C354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1" name="Freeform 37">
              <a:extLst>
                <a:ext uri="{FF2B5EF4-FFF2-40B4-BE49-F238E27FC236}">
                  <a16:creationId xmlns:a16="http://schemas.microsoft.com/office/drawing/2014/main" id="{F357321C-6DEE-4D02-A997-75E47EE0E0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2" name="Freeform 38">
              <a:extLst>
                <a:ext uri="{FF2B5EF4-FFF2-40B4-BE49-F238E27FC236}">
                  <a16:creationId xmlns:a16="http://schemas.microsoft.com/office/drawing/2014/main" id="{D0B8F87F-3530-4BCD-A8E5-C1B83707B5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3" name="Freeform 39">
              <a:extLst>
                <a:ext uri="{FF2B5EF4-FFF2-40B4-BE49-F238E27FC236}">
                  <a16:creationId xmlns:a16="http://schemas.microsoft.com/office/drawing/2014/main" id="{5BE86BA3-AB0E-4F70-A552-0D9EB9E98E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4" name="Freeform 40">
              <a:extLst>
                <a:ext uri="{FF2B5EF4-FFF2-40B4-BE49-F238E27FC236}">
                  <a16:creationId xmlns:a16="http://schemas.microsoft.com/office/drawing/2014/main" id="{DF5FE773-B9AE-4A3F-8EDC-165CE579BDC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5" name="Freeform 41">
              <a:extLst>
                <a:ext uri="{FF2B5EF4-FFF2-40B4-BE49-F238E27FC236}">
                  <a16:creationId xmlns:a16="http://schemas.microsoft.com/office/drawing/2014/main" id="{4A03D7BE-B358-4F8B-85EA-65E0CBF2D1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6" name="Freeform 42">
              <a:extLst>
                <a:ext uri="{FF2B5EF4-FFF2-40B4-BE49-F238E27FC236}">
                  <a16:creationId xmlns:a16="http://schemas.microsoft.com/office/drawing/2014/main" id="{A6548877-0957-435B-A419-389A278E57E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7" name="Freeform 43">
              <a:extLst>
                <a:ext uri="{FF2B5EF4-FFF2-40B4-BE49-F238E27FC236}">
                  <a16:creationId xmlns:a16="http://schemas.microsoft.com/office/drawing/2014/main" id="{B2D5EA95-9E60-468A-8DA1-40F05C9BDA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8" name="Freeform 44">
              <a:extLst>
                <a:ext uri="{FF2B5EF4-FFF2-40B4-BE49-F238E27FC236}">
                  <a16:creationId xmlns:a16="http://schemas.microsoft.com/office/drawing/2014/main" id="{C9B409CE-11E5-40D1-8C9B-86614EAE2A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9" name="Rectangle 218">
              <a:extLst>
                <a:ext uri="{FF2B5EF4-FFF2-40B4-BE49-F238E27FC236}">
                  <a16:creationId xmlns:a16="http://schemas.microsoft.com/office/drawing/2014/main" id="{9E594AF5-DB50-4227-AC2F-10EE5233C41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220" name="Freeform 46">
              <a:extLst>
                <a:ext uri="{FF2B5EF4-FFF2-40B4-BE49-F238E27FC236}">
                  <a16:creationId xmlns:a16="http://schemas.microsoft.com/office/drawing/2014/main" id="{9335DCAF-74A2-4994-B5BF-1C079A40A5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1" name="Freeform 47">
              <a:extLst>
                <a:ext uri="{FF2B5EF4-FFF2-40B4-BE49-F238E27FC236}">
                  <a16:creationId xmlns:a16="http://schemas.microsoft.com/office/drawing/2014/main" id="{1DC8E1A2-0C6B-4BA9-85F4-3645AED5DEA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2" name="Freeform 48">
              <a:extLst>
                <a:ext uri="{FF2B5EF4-FFF2-40B4-BE49-F238E27FC236}">
                  <a16:creationId xmlns:a16="http://schemas.microsoft.com/office/drawing/2014/main" id="{28F38DE0-3BEE-441A-8212-E77DA2328A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3" name="Freeform 49">
              <a:extLst>
                <a:ext uri="{FF2B5EF4-FFF2-40B4-BE49-F238E27FC236}">
                  <a16:creationId xmlns:a16="http://schemas.microsoft.com/office/drawing/2014/main" id="{AE81208E-D239-496C-A312-506B0241B31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4" name="Freeform 50">
              <a:extLst>
                <a:ext uri="{FF2B5EF4-FFF2-40B4-BE49-F238E27FC236}">
                  <a16:creationId xmlns:a16="http://schemas.microsoft.com/office/drawing/2014/main" id="{242FE966-DDA4-4668-B8D6-C4B0D4C78E5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5" name="Freeform 51">
              <a:extLst>
                <a:ext uri="{FF2B5EF4-FFF2-40B4-BE49-F238E27FC236}">
                  <a16:creationId xmlns:a16="http://schemas.microsoft.com/office/drawing/2014/main" id="{FB0A5F60-550F-4025-9DCE-6F42A7C064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6" name="Freeform 52">
              <a:extLst>
                <a:ext uri="{FF2B5EF4-FFF2-40B4-BE49-F238E27FC236}">
                  <a16:creationId xmlns:a16="http://schemas.microsoft.com/office/drawing/2014/main" id="{D7B61D18-4A61-44C9-A809-40639E8C1D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7" name="Freeform 53">
              <a:extLst>
                <a:ext uri="{FF2B5EF4-FFF2-40B4-BE49-F238E27FC236}">
                  <a16:creationId xmlns:a16="http://schemas.microsoft.com/office/drawing/2014/main" id="{CB26E7EB-DC12-4BA7-B5DE-09EF2C1D0A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8" name="Freeform 54">
              <a:extLst>
                <a:ext uri="{FF2B5EF4-FFF2-40B4-BE49-F238E27FC236}">
                  <a16:creationId xmlns:a16="http://schemas.microsoft.com/office/drawing/2014/main" id="{921237B4-9D85-4611-851F-5DBD71544A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9" name="Freeform 55">
              <a:extLst>
                <a:ext uri="{FF2B5EF4-FFF2-40B4-BE49-F238E27FC236}">
                  <a16:creationId xmlns:a16="http://schemas.microsoft.com/office/drawing/2014/main" id="{C91509DE-9FAA-4E84-BCC1-CDDBEA8AC0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30" name="Freeform 56">
              <a:extLst>
                <a:ext uri="{FF2B5EF4-FFF2-40B4-BE49-F238E27FC236}">
                  <a16:creationId xmlns:a16="http://schemas.microsoft.com/office/drawing/2014/main" id="{C7029B06-6A09-4E46-BA86-F3C66DBDD4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31" name="Freeform 57">
              <a:extLst>
                <a:ext uri="{FF2B5EF4-FFF2-40B4-BE49-F238E27FC236}">
                  <a16:creationId xmlns:a16="http://schemas.microsoft.com/office/drawing/2014/main" id="{FF4ACFBF-D1F2-47B1-B0EB-F08C6508BD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32" name="Freeform 58">
              <a:extLst>
                <a:ext uri="{FF2B5EF4-FFF2-40B4-BE49-F238E27FC236}">
                  <a16:creationId xmlns:a16="http://schemas.microsoft.com/office/drawing/2014/main" id="{A6FD1991-3A0E-4F63-BAD9-A98C298604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grpSp>
      <p:sp>
        <p:nvSpPr>
          <p:cNvPr id="2" name="Title 1">
            <a:extLst>
              <a:ext uri="{FF2B5EF4-FFF2-40B4-BE49-F238E27FC236}">
                <a16:creationId xmlns:a16="http://schemas.microsoft.com/office/drawing/2014/main" id="{0A6BCF94-F108-4D92-8C4F-CD9273947A31}"/>
              </a:ext>
            </a:extLst>
          </p:cNvPr>
          <p:cNvSpPr>
            <a:spLocks noGrp="1"/>
          </p:cNvSpPr>
          <p:nvPr>
            <p:ph type="title"/>
          </p:nvPr>
        </p:nvSpPr>
        <p:spPr>
          <a:xfrm>
            <a:off x="6096000" y="259254"/>
            <a:ext cx="4756677" cy="1352059"/>
          </a:xfrm>
        </p:spPr>
        <p:txBody>
          <a:bodyPr>
            <a:normAutofit fontScale="90000"/>
          </a:bodyPr>
          <a:lstStyle/>
          <a:p>
            <a:r>
              <a:rPr lang="en-ZA" sz="3200" dirty="0"/>
              <a:t>Counterfactual Explanations</a:t>
            </a:r>
            <a:br>
              <a:rPr lang="en-ZA" sz="3200" dirty="0"/>
            </a:br>
            <a:endParaRPr lang="en-US" sz="3200" dirty="0"/>
          </a:p>
        </p:txBody>
      </p:sp>
      <p:sp>
        <p:nvSpPr>
          <p:cNvPr id="3" name="Content Placeholder 2">
            <a:extLst>
              <a:ext uri="{FF2B5EF4-FFF2-40B4-BE49-F238E27FC236}">
                <a16:creationId xmlns:a16="http://schemas.microsoft.com/office/drawing/2014/main" id="{78399AB7-9E36-4EAD-B44A-9E0CEA24AACE}"/>
              </a:ext>
            </a:extLst>
          </p:cNvPr>
          <p:cNvSpPr>
            <a:spLocks noGrp="1"/>
          </p:cNvSpPr>
          <p:nvPr>
            <p:ph idx="1"/>
          </p:nvPr>
        </p:nvSpPr>
        <p:spPr>
          <a:xfrm>
            <a:off x="6096000" y="1814248"/>
            <a:ext cx="3084892" cy="4891351"/>
          </a:xfrm>
        </p:spPr>
        <p:txBody>
          <a:bodyPr>
            <a:normAutofit/>
          </a:bodyPr>
          <a:lstStyle/>
          <a:p>
            <a:pPr>
              <a:lnSpc>
                <a:spcPct val="110000"/>
              </a:lnSpc>
            </a:pPr>
            <a:r>
              <a:rPr lang="en-GB" sz="1600" dirty="0"/>
              <a:t>Minimality: LRP focuses on finding the minimal changes necessary to alter the prediction. However, the definition notes that the concept of minimality can vary depending on the context and objectives of the application.</a:t>
            </a:r>
            <a:endParaRPr lang="en-US" sz="1600" dirty="0"/>
          </a:p>
        </p:txBody>
      </p:sp>
      <p:sp>
        <p:nvSpPr>
          <p:cNvPr id="5" name="TextBox 4">
            <a:extLst>
              <a:ext uri="{FF2B5EF4-FFF2-40B4-BE49-F238E27FC236}">
                <a16:creationId xmlns:a16="http://schemas.microsoft.com/office/drawing/2014/main" id="{3676DA6E-80F2-0E38-719E-804EB88AC4D6}"/>
              </a:ext>
            </a:extLst>
          </p:cNvPr>
          <p:cNvSpPr txBox="1"/>
          <p:nvPr/>
        </p:nvSpPr>
        <p:spPr>
          <a:xfrm>
            <a:off x="9609667" y="4745762"/>
            <a:ext cx="2596621" cy="1200329"/>
          </a:xfrm>
          <a:prstGeom prst="rect">
            <a:avLst/>
          </a:prstGeom>
          <a:noFill/>
        </p:spPr>
        <p:txBody>
          <a:bodyPr wrap="square" rtlCol="0">
            <a:spAutoFit/>
          </a:bodyPr>
          <a:lstStyle/>
          <a:p>
            <a:r>
              <a:rPr lang="en-US" dirty="0"/>
              <a:t>Reference:</a:t>
            </a:r>
          </a:p>
          <a:p>
            <a:r>
              <a:rPr lang="en-US" dirty="0"/>
              <a:t>https://link.springer.com/article/10.1007/s10618-022-00831-6</a:t>
            </a:r>
          </a:p>
        </p:txBody>
      </p:sp>
    </p:spTree>
    <p:extLst>
      <p:ext uri="{BB962C8B-B14F-4D97-AF65-F5344CB8AC3E}">
        <p14:creationId xmlns:p14="http://schemas.microsoft.com/office/powerpoint/2010/main" val="37450496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174" name="Group 173">
            <a:extLst>
              <a:ext uri="{FF2B5EF4-FFF2-40B4-BE49-F238E27FC236}">
                <a16:creationId xmlns:a16="http://schemas.microsoft.com/office/drawing/2014/main" id="{8E1DDAD8-1D10-4640-A034-BE90015E37B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75" name="Rectangle 174">
              <a:extLst>
                <a:ext uri="{FF2B5EF4-FFF2-40B4-BE49-F238E27FC236}">
                  <a16:creationId xmlns:a16="http://schemas.microsoft.com/office/drawing/2014/main" id="{52FE7688-721D-4A97-B007-BDE056094D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76" name="Picture 2">
              <a:extLst>
                <a:ext uri="{FF2B5EF4-FFF2-40B4-BE49-F238E27FC236}">
                  <a16:creationId xmlns:a16="http://schemas.microsoft.com/office/drawing/2014/main" id="{9E73A810-8571-4A9D-A3CB-336933AB4C0E}"/>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grpSp>
        <p:nvGrpSpPr>
          <p:cNvPr id="178" name="Group 177">
            <a:extLst>
              <a:ext uri="{FF2B5EF4-FFF2-40B4-BE49-F238E27FC236}">
                <a16:creationId xmlns:a16="http://schemas.microsoft.com/office/drawing/2014/main" id="{FD642FB6-2808-4BC5-AE0B-7302C24B78A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179" name="Rectangle 178">
              <a:extLst>
                <a:ext uri="{FF2B5EF4-FFF2-40B4-BE49-F238E27FC236}">
                  <a16:creationId xmlns:a16="http://schemas.microsoft.com/office/drawing/2014/main" id="{0B0B8F04-D9A7-48E5-A29C-51A66B59DFF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80" name="Freeform 6">
              <a:extLst>
                <a:ext uri="{FF2B5EF4-FFF2-40B4-BE49-F238E27FC236}">
                  <a16:creationId xmlns:a16="http://schemas.microsoft.com/office/drawing/2014/main" id="{D6D18883-6BFF-42BB-8088-FCCF83F9CFC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1" name="Freeform 7">
              <a:extLst>
                <a:ext uri="{FF2B5EF4-FFF2-40B4-BE49-F238E27FC236}">
                  <a16:creationId xmlns:a16="http://schemas.microsoft.com/office/drawing/2014/main" id="{1D0FEFB3-A009-4D0F-9107-C0B17786FB0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2" name="Rectangle 181">
              <a:extLst>
                <a:ext uri="{FF2B5EF4-FFF2-40B4-BE49-F238E27FC236}">
                  <a16:creationId xmlns:a16="http://schemas.microsoft.com/office/drawing/2014/main" id="{78E86C7F-B981-4448-8A1A-856F7124FF4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83" name="Freeform 9">
              <a:extLst>
                <a:ext uri="{FF2B5EF4-FFF2-40B4-BE49-F238E27FC236}">
                  <a16:creationId xmlns:a16="http://schemas.microsoft.com/office/drawing/2014/main" id="{4C6CFFD9-BA00-4184-8310-5FC9550954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4" name="Freeform 10">
              <a:extLst>
                <a:ext uri="{FF2B5EF4-FFF2-40B4-BE49-F238E27FC236}">
                  <a16:creationId xmlns:a16="http://schemas.microsoft.com/office/drawing/2014/main" id="{A1892DF3-4848-496C-8664-DFD32EE250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5" name="Freeform 11">
              <a:extLst>
                <a:ext uri="{FF2B5EF4-FFF2-40B4-BE49-F238E27FC236}">
                  <a16:creationId xmlns:a16="http://schemas.microsoft.com/office/drawing/2014/main" id="{D6DB8C30-651E-4D8F-A70C-163FC58427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6" name="Freeform 12">
              <a:extLst>
                <a:ext uri="{FF2B5EF4-FFF2-40B4-BE49-F238E27FC236}">
                  <a16:creationId xmlns:a16="http://schemas.microsoft.com/office/drawing/2014/main" id="{563DFB81-F969-4F44-BA6C-6347956423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7" name="Freeform 13">
              <a:extLst>
                <a:ext uri="{FF2B5EF4-FFF2-40B4-BE49-F238E27FC236}">
                  <a16:creationId xmlns:a16="http://schemas.microsoft.com/office/drawing/2014/main" id="{8E5DE346-AFCA-40DA-B5E2-93A86EA54C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8" name="Freeform 14">
              <a:extLst>
                <a:ext uri="{FF2B5EF4-FFF2-40B4-BE49-F238E27FC236}">
                  <a16:creationId xmlns:a16="http://schemas.microsoft.com/office/drawing/2014/main" id="{77A34306-2AE8-43D0-9686-E97B3B53FE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9" name="Freeform 15">
              <a:extLst>
                <a:ext uri="{FF2B5EF4-FFF2-40B4-BE49-F238E27FC236}">
                  <a16:creationId xmlns:a16="http://schemas.microsoft.com/office/drawing/2014/main" id="{B9CC10F0-FFCD-4CB9-AF4C-22722D20B7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0" name="Freeform 16">
              <a:extLst>
                <a:ext uri="{FF2B5EF4-FFF2-40B4-BE49-F238E27FC236}">
                  <a16:creationId xmlns:a16="http://schemas.microsoft.com/office/drawing/2014/main" id="{2A6B0E38-C962-4491-BFDA-75378B4D674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1" name="Freeform 17">
              <a:extLst>
                <a:ext uri="{FF2B5EF4-FFF2-40B4-BE49-F238E27FC236}">
                  <a16:creationId xmlns:a16="http://schemas.microsoft.com/office/drawing/2014/main" id="{655F640B-8407-487C-8696-F47451478E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2" name="Freeform 18">
              <a:extLst>
                <a:ext uri="{FF2B5EF4-FFF2-40B4-BE49-F238E27FC236}">
                  <a16:creationId xmlns:a16="http://schemas.microsoft.com/office/drawing/2014/main" id="{FAB4F099-4FF6-4410-A5B9-2A5355719C9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3" name="Freeform 19">
              <a:extLst>
                <a:ext uri="{FF2B5EF4-FFF2-40B4-BE49-F238E27FC236}">
                  <a16:creationId xmlns:a16="http://schemas.microsoft.com/office/drawing/2014/main" id="{6FE80B6E-3DA9-4304-9925-12E578C4E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4" name="Freeform 20">
              <a:extLst>
                <a:ext uri="{FF2B5EF4-FFF2-40B4-BE49-F238E27FC236}">
                  <a16:creationId xmlns:a16="http://schemas.microsoft.com/office/drawing/2014/main" id="{67D1CB75-0CBA-4E13-924C-21F221D7BF6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5" name="Freeform 21">
              <a:extLst>
                <a:ext uri="{FF2B5EF4-FFF2-40B4-BE49-F238E27FC236}">
                  <a16:creationId xmlns:a16="http://schemas.microsoft.com/office/drawing/2014/main" id="{F2CC783B-FA45-4777-A76A-982B285C7C4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6" name="Freeform 22">
              <a:extLst>
                <a:ext uri="{FF2B5EF4-FFF2-40B4-BE49-F238E27FC236}">
                  <a16:creationId xmlns:a16="http://schemas.microsoft.com/office/drawing/2014/main" id="{D68F4DD3-D736-4B78-972E-F5128CFBE7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7" name="Freeform 23">
              <a:extLst>
                <a:ext uri="{FF2B5EF4-FFF2-40B4-BE49-F238E27FC236}">
                  <a16:creationId xmlns:a16="http://schemas.microsoft.com/office/drawing/2014/main" id="{B14AF103-15B3-4796-A71A-297D37E176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8" name="Freeform 24">
              <a:extLst>
                <a:ext uri="{FF2B5EF4-FFF2-40B4-BE49-F238E27FC236}">
                  <a16:creationId xmlns:a16="http://schemas.microsoft.com/office/drawing/2014/main" id="{B0B240FB-0453-4B6F-9F9B-C2C3305AC5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9" name="Freeform 25">
              <a:extLst>
                <a:ext uri="{FF2B5EF4-FFF2-40B4-BE49-F238E27FC236}">
                  <a16:creationId xmlns:a16="http://schemas.microsoft.com/office/drawing/2014/main" id="{EBBBDCEE-433E-40F3-B49D-375CB162A8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0" name="Freeform 26">
              <a:extLst>
                <a:ext uri="{FF2B5EF4-FFF2-40B4-BE49-F238E27FC236}">
                  <a16:creationId xmlns:a16="http://schemas.microsoft.com/office/drawing/2014/main" id="{09B123C6-141E-4A37-B5A7-27E7764FA1F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1" name="Freeform 27">
              <a:extLst>
                <a:ext uri="{FF2B5EF4-FFF2-40B4-BE49-F238E27FC236}">
                  <a16:creationId xmlns:a16="http://schemas.microsoft.com/office/drawing/2014/main" id="{1FA1F521-36A1-49FF-84A7-229E8970F7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2" name="Freeform 28">
              <a:extLst>
                <a:ext uri="{FF2B5EF4-FFF2-40B4-BE49-F238E27FC236}">
                  <a16:creationId xmlns:a16="http://schemas.microsoft.com/office/drawing/2014/main" id="{DE512F89-D901-4487-A42C-02345EC5FCD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3" name="Freeform 29">
              <a:extLst>
                <a:ext uri="{FF2B5EF4-FFF2-40B4-BE49-F238E27FC236}">
                  <a16:creationId xmlns:a16="http://schemas.microsoft.com/office/drawing/2014/main" id="{ED3ED0E5-3226-4B78-B3EA-C591824B89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4" name="Freeform 30">
              <a:extLst>
                <a:ext uri="{FF2B5EF4-FFF2-40B4-BE49-F238E27FC236}">
                  <a16:creationId xmlns:a16="http://schemas.microsoft.com/office/drawing/2014/main" id="{9CBB1F68-B6DE-4ECF-B20F-328F9811E2F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5" name="Freeform 31">
              <a:extLst>
                <a:ext uri="{FF2B5EF4-FFF2-40B4-BE49-F238E27FC236}">
                  <a16:creationId xmlns:a16="http://schemas.microsoft.com/office/drawing/2014/main" id="{A566C551-9523-4D97-A8CF-5C91F436C5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6" name="Freeform 32">
              <a:extLst>
                <a:ext uri="{FF2B5EF4-FFF2-40B4-BE49-F238E27FC236}">
                  <a16:creationId xmlns:a16="http://schemas.microsoft.com/office/drawing/2014/main" id="{9E166BA0-9268-4419-9332-2D30C212397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7" name="Rectangle 206">
              <a:extLst>
                <a:ext uri="{FF2B5EF4-FFF2-40B4-BE49-F238E27FC236}">
                  <a16:creationId xmlns:a16="http://schemas.microsoft.com/office/drawing/2014/main" id="{B700C031-AA54-4DC7-B8A2-2569B3FA653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208" name="Freeform 34">
              <a:extLst>
                <a:ext uri="{FF2B5EF4-FFF2-40B4-BE49-F238E27FC236}">
                  <a16:creationId xmlns:a16="http://schemas.microsoft.com/office/drawing/2014/main" id="{03045EC8-ECC8-473F-8786-DE266F05B15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9" name="Freeform 35">
              <a:extLst>
                <a:ext uri="{FF2B5EF4-FFF2-40B4-BE49-F238E27FC236}">
                  <a16:creationId xmlns:a16="http://schemas.microsoft.com/office/drawing/2014/main" id="{9337EBA2-5088-4A44-8C0B-A6EE78989C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0" name="Freeform 36">
              <a:extLst>
                <a:ext uri="{FF2B5EF4-FFF2-40B4-BE49-F238E27FC236}">
                  <a16:creationId xmlns:a16="http://schemas.microsoft.com/office/drawing/2014/main" id="{3486A705-2593-45C9-A13E-8E2FB7C354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1" name="Freeform 37">
              <a:extLst>
                <a:ext uri="{FF2B5EF4-FFF2-40B4-BE49-F238E27FC236}">
                  <a16:creationId xmlns:a16="http://schemas.microsoft.com/office/drawing/2014/main" id="{F357321C-6DEE-4D02-A997-75E47EE0E0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2" name="Freeform 38">
              <a:extLst>
                <a:ext uri="{FF2B5EF4-FFF2-40B4-BE49-F238E27FC236}">
                  <a16:creationId xmlns:a16="http://schemas.microsoft.com/office/drawing/2014/main" id="{D0B8F87F-3530-4BCD-A8E5-C1B83707B5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3" name="Freeform 39">
              <a:extLst>
                <a:ext uri="{FF2B5EF4-FFF2-40B4-BE49-F238E27FC236}">
                  <a16:creationId xmlns:a16="http://schemas.microsoft.com/office/drawing/2014/main" id="{5BE86BA3-AB0E-4F70-A552-0D9EB9E98E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4" name="Freeform 40">
              <a:extLst>
                <a:ext uri="{FF2B5EF4-FFF2-40B4-BE49-F238E27FC236}">
                  <a16:creationId xmlns:a16="http://schemas.microsoft.com/office/drawing/2014/main" id="{DF5FE773-B9AE-4A3F-8EDC-165CE579BDC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5" name="Freeform 41">
              <a:extLst>
                <a:ext uri="{FF2B5EF4-FFF2-40B4-BE49-F238E27FC236}">
                  <a16:creationId xmlns:a16="http://schemas.microsoft.com/office/drawing/2014/main" id="{4A03D7BE-B358-4F8B-85EA-65E0CBF2D1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6" name="Freeform 42">
              <a:extLst>
                <a:ext uri="{FF2B5EF4-FFF2-40B4-BE49-F238E27FC236}">
                  <a16:creationId xmlns:a16="http://schemas.microsoft.com/office/drawing/2014/main" id="{A6548877-0957-435B-A419-389A278E57E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7" name="Freeform 43">
              <a:extLst>
                <a:ext uri="{FF2B5EF4-FFF2-40B4-BE49-F238E27FC236}">
                  <a16:creationId xmlns:a16="http://schemas.microsoft.com/office/drawing/2014/main" id="{B2D5EA95-9E60-468A-8DA1-40F05C9BDA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8" name="Freeform 44">
              <a:extLst>
                <a:ext uri="{FF2B5EF4-FFF2-40B4-BE49-F238E27FC236}">
                  <a16:creationId xmlns:a16="http://schemas.microsoft.com/office/drawing/2014/main" id="{C9B409CE-11E5-40D1-8C9B-86614EAE2A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9" name="Rectangle 218">
              <a:extLst>
                <a:ext uri="{FF2B5EF4-FFF2-40B4-BE49-F238E27FC236}">
                  <a16:creationId xmlns:a16="http://schemas.microsoft.com/office/drawing/2014/main" id="{9E594AF5-DB50-4227-AC2F-10EE5233C41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220" name="Freeform 46">
              <a:extLst>
                <a:ext uri="{FF2B5EF4-FFF2-40B4-BE49-F238E27FC236}">
                  <a16:creationId xmlns:a16="http://schemas.microsoft.com/office/drawing/2014/main" id="{9335DCAF-74A2-4994-B5BF-1C079A40A5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1" name="Freeform 47">
              <a:extLst>
                <a:ext uri="{FF2B5EF4-FFF2-40B4-BE49-F238E27FC236}">
                  <a16:creationId xmlns:a16="http://schemas.microsoft.com/office/drawing/2014/main" id="{1DC8E1A2-0C6B-4BA9-85F4-3645AED5DEA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2" name="Freeform 48">
              <a:extLst>
                <a:ext uri="{FF2B5EF4-FFF2-40B4-BE49-F238E27FC236}">
                  <a16:creationId xmlns:a16="http://schemas.microsoft.com/office/drawing/2014/main" id="{28F38DE0-3BEE-441A-8212-E77DA2328A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3" name="Freeform 49">
              <a:extLst>
                <a:ext uri="{FF2B5EF4-FFF2-40B4-BE49-F238E27FC236}">
                  <a16:creationId xmlns:a16="http://schemas.microsoft.com/office/drawing/2014/main" id="{AE81208E-D239-496C-A312-506B0241B31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4" name="Freeform 50">
              <a:extLst>
                <a:ext uri="{FF2B5EF4-FFF2-40B4-BE49-F238E27FC236}">
                  <a16:creationId xmlns:a16="http://schemas.microsoft.com/office/drawing/2014/main" id="{242FE966-DDA4-4668-B8D6-C4B0D4C78E5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5" name="Freeform 51">
              <a:extLst>
                <a:ext uri="{FF2B5EF4-FFF2-40B4-BE49-F238E27FC236}">
                  <a16:creationId xmlns:a16="http://schemas.microsoft.com/office/drawing/2014/main" id="{FB0A5F60-550F-4025-9DCE-6F42A7C064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6" name="Freeform 52">
              <a:extLst>
                <a:ext uri="{FF2B5EF4-FFF2-40B4-BE49-F238E27FC236}">
                  <a16:creationId xmlns:a16="http://schemas.microsoft.com/office/drawing/2014/main" id="{D7B61D18-4A61-44C9-A809-40639E8C1D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7" name="Freeform 53">
              <a:extLst>
                <a:ext uri="{FF2B5EF4-FFF2-40B4-BE49-F238E27FC236}">
                  <a16:creationId xmlns:a16="http://schemas.microsoft.com/office/drawing/2014/main" id="{CB26E7EB-DC12-4BA7-B5DE-09EF2C1D0A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8" name="Freeform 54">
              <a:extLst>
                <a:ext uri="{FF2B5EF4-FFF2-40B4-BE49-F238E27FC236}">
                  <a16:creationId xmlns:a16="http://schemas.microsoft.com/office/drawing/2014/main" id="{921237B4-9D85-4611-851F-5DBD71544A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9" name="Freeform 55">
              <a:extLst>
                <a:ext uri="{FF2B5EF4-FFF2-40B4-BE49-F238E27FC236}">
                  <a16:creationId xmlns:a16="http://schemas.microsoft.com/office/drawing/2014/main" id="{C91509DE-9FAA-4E84-BCC1-CDDBEA8AC0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30" name="Freeform 56">
              <a:extLst>
                <a:ext uri="{FF2B5EF4-FFF2-40B4-BE49-F238E27FC236}">
                  <a16:creationId xmlns:a16="http://schemas.microsoft.com/office/drawing/2014/main" id="{C7029B06-6A09-4E46-BA86-F3C66DBDD4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31" name="Freeform 57">
              <a:extLst>
                <a:ext uri="{FF2B5EF4-FFF2-40B4-BE49-F238E27FC236}">
                  <a16:creationId xmlns:a16="http://schemas.microsoft.com/office/drawing/2014/main" id="{FF4ACFBF-D1F2-47B1-B0EB-F08C6508BD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32" name="Freeform 58">
              <a:extLst>
                <a:ext uri="{FF2B5EF4-FFF2-40B4-BE49-F238E27FC236}">
                  <a16:creationId xmlns:a16="http://schemas.microsoft.com/office/drawing/2014/main" id="{A6FD1991-3A0E-4F63-BAD9-A98C298604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grpSp>
      <p:sp>
        <p:nvSpPr>
          <p:cNvPr id="2" name="Title 1">
            <a:extLst>
              <a:ext uri="{FF2B5EF4-FFF2-40B4-BE49-F238E27FC236}">
                <a16:creationId xmlns:a16="http://schemas.microsoft.com/office/drawing/2014/main" id="{0A6BCF94-F108-4D92-8C4F-CD9273947A31}"/>
              </a:ext>
            </a:extLst>
          </p:cNvPr>
          <p:cNvSpPr>
            <a:spLocks noGrp="1"/>
          </p:cNvSpPr>
          <p:nvPr>
            <p:ph type="title"/>
          </p:nvPr>
        </p:nvSpPr>
        <p:spPr>
          <a:xfrm>
            <a:off x="7511524" y="397341"/>
            <a:ext cx="3813702" cy="1122363"/>
          </a:xfrm>
        </p:spPr>
        <p:txBody>
          <a:bodyPr>
            <a:normAutofit/>
          </a:bodyPr>
          <a:lstStyle/>
          <a:p>
            <a:r>
              <a:rPr lang="en-ZA" dirty="0"/>
              <a:t>EBM</a:t>
            </a:r>
            <a:br>
              <a:rPr lang="en-ZA" sz="3200" dirty="0"/>
            </a:br>
            <a:r>
              <a:rPr lang="en-ZA" sz="1400" dirty="0"/>
              <a:t>(Explainable Boosting Machine)</a:t>
            </a:r>
            <a:endParaRPr lang="en-US" sz="3200" dirty="0"/>
          </a:p>
        </p:txBody>
      </p:sp>
      <p:sp>
        <p:nvSpPr>
          <p:cNvPr id="3" name="Content Placeholder 2">
            <a:extLst>
              <a:ext uri="{FF2B5EF4-FFF2-40B4-BE49-F238E27FC236}">
                <a16:creationId xmlns:a16="http://schemas.microsoft.com/office/drawing/2014/main" id="{78399AB7-9E36-4EAD-B44A-9E0CEA24AACE}"/>
              </a:ext>
            </a:extLst>
          </p:cNvPr>
          <p:cNvSpPr>
            <a:spLocks noGrp="1"/>
          </p:cNvSpPr>
          <p:nvPr>
            <p:ph idx="1"/>
          </p:nvPr>
        </p:nvSpPr>
        <p:spPr>
          <a:xfrm>
            <a:off x="7519442" y="1567393"/>
            <a:ext cx="3084892" cy="4891351"/>
          </a:xfrm>
        </p:spPr>
        <p:txBody>
          <a:bodyPr>
            <a:normAutofit/>
          </a:bodyPr>
          <a:lstStyle/>
          <a:p>
            <a:pPr>
              <a:lnSpc>
                <a:spcPct val="110000"/>
              </a:lnSpc>
            </a:pPr>
            <a:r>
              <a:rPr lang="en-GB" sz="1600" dirty="0"/>
              <a:t>An Explainable Boosting Machine (EBM) is a modern class of machine learning models that aims to offer a balance between accuracy and transparency.</a:t>
            </a:r>
          </a:p>
          <a:p>
            <a:pPr>
              <a:lnSpc>
                <a:spcPct val="110000"/>
              </a:lnSpc>
            </a:pPr>
            <a:r>
              <a:rPr lang="en-GB" sz="1600" dirty="0"/>
              <a:t>Unlike "black-box" models such as random forests and deep neural networks, EBMs are considered "</a:t>
            </a:r>
            <a:r>
              <a:rPr lang="en-GB" sz="1600" dirty="0">
                <a:solidFill>
                  <a:srgbClr val="FFFF00"/>
                </a:solidFill>
              </a:rPr>
              <a:t>glass-box</a:t>
            </a:r>
            <a:r>
              <a:rPr lang="en-GB" sz="1600" dirty="0"/>
              <a:t>" models, meaning that they provide insights into how predictions are made.</a:t>
            </a:r>
            <a:endParaRPr lang="en-US" sz="1600" dirty="0"/>
          </a:p>
        </p:txBody>
      </p:sp>
      <p:sp>
        <p:nvSpPr>
          <p:cNvPr id="5" name="TextBox 4">
            <a:extLst>
              <a:ext uri="{FF2B5EF4-FFF2-40B4-BE49-F238E27FC236}">
                <a16:creationId xmlns:a16="http://schemas.microsoft.com/office/drawing/2014/main" id="{3676DA6E-80F2-0E38-719E-804EB88AC4D6}"/>
              </a:ext>
            </a:extLst>
          </p:cNvPr>
          <p:cNvSpPr txBox="1"/>
          <p:nvPr/>
        </p:nvSpPr>
        <p:spPr>
          <a:xfrm>
            <a:off x="9523851" y="5558631"/>
            <a:ext cx="2525183" cy="923330"/>
          </a:xfrm>
          <a:prstGeom prst="rect">
            <a:avLst/>
          </a:prstGeom>
          <a:noFill/>
        </p:spPr>
        <p:txBody>
          <a:bodyPr wrap="square" rtlCol="0">
            <a:spAutoFit/>
          </a:bodyPr>
          <a:lstStyle/>
          <a:p>
            <a:r>
              <a:rPr lang="en-US" dirty="0"/>
              <a:t>Reference:</a:t>
            </a:r>
          </a:p>
          <a:p>
            <a:r>
              <a:rPr lang="en-US" dirty="0"/>
              <a:t>https://arxiv.org/abs/2311.07452</a:t>
            </a:r>
          </a:p>
        </p:txBody>
      </p:sp>
      <p:pic>
        <p:nvPicPr>
          <p:cNvPr id="7" name="Picture 6">
            <a:extLst>
              <a:ext uri="{FF2B5EF4-FFF2-40B4-BE49-F238E27FC236}">
                <a16:creationId xmlns:a16="http://schemas.microsoft.com/office/drawing/2014/main" id="{3AD0304B-A7B4-7F3E-5632-FCC1504347C2}"/>
              </a:ext>
            </a:extLst>
          </p:cNvPr>
          <p:cNvPicPr>
            <a:picLocks noChangeAspect="1"/>
          </p:cNvPicPr>
          <p:nvPr/>
        </p:nvPicPr>
        <p:blipFill>
          <a:blip r:embed="rId4"/>
          <a:stretch>
            <a:fillRect/>
          </a:stretch>
        </p:blipFill>
        <p:spPr>
          <a:xfrm>
            <a:off x="209551" y="1283124"/>
            <a:ext cx="6875810" cy="4442990"/>
          </a:xfrm>
          <a:prstGeom prst="rect">
            <a:avLst/>
          </a:prstGeom>
        </p:spPr>
      </p:pic>
    </p:spTree>
    <p:extLst>
      <p:ext uri="{BB962C8B-B14F-4D97-AF65-F5344CB8AC3E}">
        <p14:creationId xmlns:p14="http://schemas.microsoft.com/office/powerpoint/2010/main" val="4563748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174" name="Group 173">
            <a:extLst>
              <a:ext uri="{FF2B5EF4-FFF2-40B4-BE49-F238E27FC236}">
                <a16:creationId xmlns:a16="http://schemas.microsoft.com/office/drawing/2014/main" id="{8E1DDAD8-1D10-4640-A034-BE90015E37B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75" name="Rectangle 174">
              <a:extLst>
                <a:ext uri="{FF2B5EF4-FFF2-40B4-BE49-F238E27FC236}">
                  <a16:creationId xmlns:a16="http://schemas.microsoft.com/office/drawing/2014/main" id="{52FE7688-721D-4A97-B007-BDE056094D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76" name="Picture 2">
              <a:extLst>
                <a:ext uri="{FF2B5EF4-FFF2-40B4-BE49-F238E27FC236}">
                  <a16:creationId xmlns:a16="http://schemas.microsoft.com/office/drawing/2014/main" id="{9E73A810-8571-4A9D-A3CB-336933AB4C0E}"/>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pic>
        <p:nvPicPr>
          <p:cNvPr id="4" name="Picture 3" descr="close up of circuit board">
            <a:extLst>
              <a:ext uri="{FF2B5EF4-FFF2-40B4-BE49-F238E27FC236}">
                <a16:creationId xmlns:a16="http://schemas.microsoft.com/office/drawing/2014/main" id="{4B216623-4B59-4FC0-8E90-468349035D24}"/>
              </a:ext>
            </a:extLst>
          </p:cNvPr>
          <p:cNvPicPr>
            <a:picLocks noChangeAspect="1"/>
          </p:cNvPicPr>
          <p:nvPr/>
        </p:nvPicPr>
        <p:blipFill rotWithShape="1">
          <a:blip r:embed="rId4">
            <a:alphaModFix amt="30000"/>
          </a:blip>
          <a:srcRect l="17220" r="9210" b="-1"/>
          <a:stretch/>
        </p:blipFill>
        <p:spPr>
          <a:xfrm>
            <a:off x="-5596" y="10"/>
            <a:ext cx="5263396" cy="6857990"/>
          </a:xfrm>
          <a:prstGeom prst="rect">
            <a:avLst/>
          </a:prstGeom>
        </p:spPr>
      </p:pic>
      <p:grpSp>
        <p:nvGrpSpPr>
          <p:cNvPr id="178" name="Group 177">
            <a:extLst>
              <a:ext uri="{FF2B5EF4-FFF2-40B4-BE49-F238E27FC236}">
                <a16:creationId xmlns:a16="http://schemas.microsoft.com/office/drawing/2014/main" id="{FD642FB6-2808-4BC5-AE0B-7302C24B78A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179" name="Rectangle 178">
              <a:extLst>
                <a:ext uri="{FF2B5EF4-FFF2-40B4-BE49-F238E27FC236}">
                  <a16:creationId xmlns:a16="http://schemas.microsoft.com/office/drawing/2014/main" id="{0B0B8F04-D9A7-48E5-A29C-51A66B59DFF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80" name="Freeform 6">
              <a:extLst>
                <a:ext uri="{FF2B5EF4-FFF2-40B4-BE49-F238E27FC236}">
                  <a16:creationId xmlns:a16="http://schemas.microsoft.com/office/drawing/2014/main" id="{D6D18883-6BFF-42BB-8088-FCCF83F9CFC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1" name="Freeform 7">
              <a:extLst>
                <a:ext uri="{FF2B5EF4-FFF2-40B4-BE49-F238E27FC236}">
                  <a16:creationId xmlns:a16="http://schemas.microsoft.com/office/drawing/2014/main" id="{1D0FEFB3-A009-4D0F-9107-C0B17786FB0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2" name="Rectangle 181">
              <a:extLst>
                <a:ext uri="{FF2B5EF4-FFF2-40B4-BE49-F238E27FC236}">
                  <a16:creationId xmlns:a16="http://schemas.microsoft.com/office/drawing/2014/main" id="{78E86C7F-B981-4448-8A1A-856F7124FF4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83" name="Freeform 9">
              <a:extLst>
                <a:ext uri="{FF2B5EF4-FFF2-40B4-BE49-F238E27FC236}">
                  <a16:creationId xmlns:a16="http://schemas.microsoft.com/office/drawing/2014/main" id="{4C6CFFD9-BA00-4184-8310-5FC9550954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4" name="Freeform 10">
              <a:extLst>
                <a:ext uri="{FF2B5EF4-FFF2-40B4-BE49-F238E27FC236}">
                  <a16:creationId xmlns:a16="http://schemas.microsoft.com/office/drawing/2014/main" id="{A1892DF3-4848-496C-8664-DFD32EE250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5" name="Freeform 11">
              <a:extLst>
                <a:ext uri="{FF2B5EF4-FFF2-40B4-BE49-F238E27FC236}">
                  <a16:creationId xmlns:a16="http://schemas.microsoft.com/office/drawing/2014/main" id="{D6DB8C30-651E-4D8F-A70C-163FC58427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6" name="Freeform 12">
              <a:extLst>
                <a:ext uri="{FF2B5EF4-FFF2-40B4-BE49-F238E27FC236}">
                  <a16:creationId xmlns:a16="http://schemas.microsoft.com/office/drawing/2014/main" id="{563DFB81-F969-4F44-BA6C-6347956423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7" name="Freeform 13">
              <a:extLst>
                <a:ext uri="{FF2B5EF4-FFF2-40B4-BE49-F238E27FC236}">
                  <a16:creationId xmlns:a16="http://schemas.microsoft.com/office/drawing/2014/main" id="{8E5DE346-AFCA-40DA-B5E2-93A86EA54C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8" name="Freeform 14">
              <a:extLst>
                <a:ext uri="{FF2B5EF4-FFF2-40B4-BE49-F238E27FC236}">
                  <a16:creationId xmlns:a16="http://schemas.microsoft.com/office/drawing/2014/main" id="{77A34306-2AE8-43D0-9686-E97B3B53FE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9" name="Freeform 15">
              <a:extLst>
                <a:ext uri="{FF2B5EF4-FFF2-40B4-BE49-F238E27FC236}">
                  <a16:creationId xmlns:a16="http://schemas.microsoft.com/office/drawing/2014/main" id="{B9CC10F0-FFCD-4CB9-AF4C-22722D20B7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0" name="Freeform 16">
              <a:extLst>
                <a:ext uri="{FF2B5EF4-FFF2-40B4-BE49-F238E27FC236}">
                  <a16:creationId xmlns:a16="http://schemas.microsoft.com/office/drawing/2014/main" id="{2A6B0E38-C962-4491-BFDA-75378B4D674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1" name="Freeform 17">
              <a:extLst>
                <a:ext uri="{FF2B5EF4-FFF2-40B4-BE49-F238E27FC236}">
                  <a16:creationId xmlns:a16="http://schemas.microsoft.com/office/drawing/2014/main" id="{655F640B-8407-487C-8696-F47451478E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2" name="Freeform 18">
              <a:extLst>
                <a:ext uri="{FF2B5EF4-FFF2-40B4-BE49-F238E27FC236}">
                  <a16:creationId xmlns:a16="http://schemas.microsoft.com/office/drawing/2014/main" id="{FAB4F099-4FF6-4410-A5B9-2A5355719C9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3" name="Freeform 19">
              <a:extLst>
                <a:ext uri="{FF2B5EF4-FFF2-40B4-BE49-F238E27FC236}">
                  <a16:creationId xmlns:a16="http://schemas.microsoft.com/office/drawing/2014/main" id="{6FE80B6E-3DA9-4304-9925-12E578C4E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4" name="Freeform 20">
              <a:extLst>
                <a:ext uri="{FF2B5EF4-FFF2-40B4-BE49-F238E27FC236}">
                  <a16:creationId xmlns:a16="http://schemas.microsoft.com/office/drawing/2014/main" id="{67D1CB75-0CBA-4E13-924C-21F221D7BF6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5" name="Freeform 21">
              <a:extLst>
                <a:ext uri="{FF2B5EF4-FFF2-40B4-BE49-F238E27FC236}">
                  <a16:creationId xmlns:a16="http://schemas.microsoft.com/office/drawing/2014/main" id="{F2CC783B-FA45-4777-A76A-982B285C7C4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6" name="Freeform 22">
              <a:extLst>
                <a:ext uri="{FF2B5EF4-FFF2-40B4-BE49-F238E27FC236}">
                  <a16:creationId xmlns:a16="http://schemas.microsoft.com/office/drawing/2014/main" id="{D68F4DD3-D736-4B78-972E-F5128CFBE7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7" name="Freeform 23">
              <a:extLst>
                <a:ext uri="{FF2B5EF4-FFF2-40B4-BE49-F238E27FC236}">
                  <a16:creationId xmlns:a16="http://schemas.microsoft.com/office/drawing/2014/main" id="{B14AF103-15B3-4796-A71A-297D37E176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8" name="Freeform 24">
              <a:extLst>
                <a:ext uri="{FF2B5EF4-FFF2-40B4-BE49-F238E27FC236}">
                  <a16:creationId xmlns:a16="http://schemas.microsoft.com/office/drawing/2014/main" id="{B0B240FB-0453-4B6F-9F9B-C2C3305AC5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9" name="Freeform 25">
              <a:extLst>
                <a:ext uri="{FF2B5EF4-FFF2-40B4-BE49-F238E27FC236}">
                  <a16:creationId xmlns:a16="http://schemas.microsoft.com/office/drawing/2014/main" id="{EBBBDCEE-433E-40F3-B49D-375CB162A8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0" name="Freeform 26">
              <a:extLst>
                <a:ext uri="{FF2B5EF4-FFF2-40B4-BE49-F238E27FC236}">
                  <a16:creationId xmlns:a16="http://schemas.microsoft.com/office/drawing/2014/main" id="{09B123C6-141E-4A37-B5A7-27E7764FA1F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1" name="Freeform 27">
              <a:extLst>
                <a:ext uri="{FF2B5EF4-FFF2-40B4-BE49-F238E27FC236}">
                  <a16:creationId xmlns:a16="http://schemas.microsoft.com/office/drawing/2014/main" id="{1FA1F521-36A1-49FF-84A7-229E8970F7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2" name="Freeform 28">
              <a:extLst>
                <a:ext uri="{FF2B5EF4-FFF2-40B4-BE49-F238E27FC236}">
                  <a16:creationId xmlns:a16="http://schemas.microsoft.com/office/drawing/2014/main" id="{DE512F89-D901-4487-A42C-02345EC5FCD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3" name="Freeform 29">
              <a:extLst>
                <a:ext uri="{FF2B5EF4-FFF2-40B4-BE49-F238E27FC236}">
                  <a16:creationId xmlns:a16="http://schemas.microsoft.com/office/drawing/2014/main" id="{ED3ED0E5-3226-4B78-B3EA-C591824B89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4" name="Freeform 30">
              <a:extLst>
                <a:ext uri="{FF2B5EF4-FFF2-40B4-BE49-F238E27FC236}">
                  <a16:creationId xmlns:a16="http://schemas.microsoft.com/office/drawing/2014/main" id="{9CBB1F68-B6DE-4ECF-B20F-328F9811E2F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5" name="Freeform 31">
              <a:extLst>
                <a:ext uri="{FF2B5EF4-FFF2-40B4-BE49-F238E27FC236}">
                  <a16:creationId xmlns:a16="http://schemas.microsoft.com/office/drawing/2014/main" id="{A566C551-9523-4D97-A8CF-5C91F436C5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6" name="Freeform 32">
              <a:extLst>
                <a:ext uri="{FF2B5EF4-FFF2-40B4-BE49-F238E27FC236}">
                  <a16:creationId xmlns:a16="http://schemas.microsoft.com/office/drawing/2014/main" id="{9E166BA0-9268-4419-9332-2D30C212397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7" name="Rectangle 206">
              <a:extLst>
                <a:ext uri="{FF2B5EF4-FFF2-40B4-BE49-F238E27FC236}">
                  <a16:creationId xmlns:a16="http://schemas.microsoft.com/office/drawing/2014/main" id="{B700C031-AA54-4DC7-B8A2-2569B3FA653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208" name="Freeform 34">
              <a:extLst>
                <a:ext uri="{FF2B5EF4-FFF2-40B4-BE49-F238E27FC236}">
                  <a16:creationId xmlns:a16="http://schemas.microsoft.com/office/drawing/2014/main" id="{03045EC8-ECC8-473F-8786-DE266F05B15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9" name="Freeform 35">
              <a:extLst>
                <a:ext uri="{FF2B5EF4-FFF2-40B4-BE49-F238E27FC236}">
                  <a16:creationId xmlns:a16="http://schemas.microsoft.com/office/drawing/2014/main" id="{9337EBA2-5088-4A44-8C0B-A6EE78989C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0" name="Freeform 36">
              <a:extLst>
                <a:ext uri="{FF2B5EF4-FFF2-40B4-BE49-F238E27FC236}">
                  <a16:creationId xmlns:a16="http://schemas.microsoft.com/office/drawing/2014/main" id="{3486A705-2593-45C9-A13E-8E2FB7C354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1" name="Freeform 37">
              <a:extLst>
                <a:ext uri="{FF2B5EF4-FFF2-40B4-BE49-F238E27FC236}">
                  <a16:creationId xmlns:a16="http://schemas.microsoft.com/office/drawing/2014/main" id="{F357321C-6DEE-4D02-A997-75E47EE0E0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2" name="Freeform 38">
              <a:extLst>
                <a:ext uri="{FF2B5EF4-FFF2-40B4-BE49-F238E27FC236}">
                  <a16:creationId xmlns:a16="http://schemas.microsoft.com/office/drawing/2014/main" id="{D0B8F87F-3530-4BCD-A8E5-C1B83707B5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3" name="Freeform 39">
              <a:extLst>
                <a:ext uri="{FF2B5EF4-FFF2-40B4-BE49-F238E27FC236}">
                  <a16:creationId xmlns:a16="http://schemas.microsoft.com/office/drawing/2014/main" id="{5BE86BA3-AB0E-4F70-A552-0D9EB9E98E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4" name="Freeform 40">
              <a:extLst>
                <a:ext uri="{FF2B5EF4-FFF2-40B4-BE49-F238E27FC236}">
                  <a16:creationId xmlns:a16="http://schemas.microsoft.com/office/drawing/2014/main" id="{DF5FE773-B9AE-4A3F-8EDC-165CE579BDC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5" name="Freeform 41">
              <a:extLst>
                <a:ext uri="{FF2B5EF4-FFF2-40B4-BE49-F238E27FC236}">
                  <a16:creationId xmlns:a16="http://schemas.microsoft.com/office/drawing/2014/main" id="{4A03D7BE-B358-4F8B-85EA-65E0CBF2D1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6" name="Freeform 42">
              <a:extLst>
                <a:ext uri="{FF2B5EF4-FFF2-40B4-BE49-F238E27FC236}">
                  <a16:creationId xmlns:a16="http://schemas.microsoft.com/office/drawing/2014/main" id="{A6548877-0957-435B-A419-389A278E57E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7" name="Freeform 43">
              <a:extLst>
                <a:ext uri="{FF2B5EF4-FFF2-40B4-BE49-F238E27FC236}">
                  <a16:creationId xmlns:a16="http://schemas.microsoft.com/office/drawing/2014/main" id="{B2D5EA95-9E60-468A-8DA1-40F05C9BDA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8" name="Freeform 44">
              <a:extLst>
                <a:ext uri="{FF2B5EF4-FFF2-40B4-BE49-F238E27FC236}">
                  <a16:creationId xmlns:a16="http://schemas.microsoft.com/office/drawing/2014/main" id="{C9B409CE-11E5-40D1-8C9B-86614EAE2A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9" name="Rectangle 218">
              <a:extLst>
                <a:ext uri="{FF2B5EF4-FFF2-40B4-BE49-F238E27FC236}">
                  <a16:creationId xmlns:a16="http://schemas.microsoft.com/office/drawing/2014/main" id="{9E594AF5-DB50-4227-AC2F-10EE5233C41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220" name="Freeform 46">
              <a:extLst>
                <a:ext uri="{FF2B5EF4-FFF2-40B4-BE49-F238E27FC236}">
                  <a16:creationId xmlns:a16="http://schemas.microsoft.com/office/drawing/2014/main" id="{9335DCAF-74A2-4994-B5BF-1C079A40A5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1" name="Freeform 47">
              <a:extLst>
                <a:ext uri="{FF2B5EF4-FFF2-40B4-BE49-F238E27FC236}">
                  <a16:creationId xmlns:a16="http://schemas.microsoft.com/office/drawing/2014/main" id="{1DC8E1A2-0C6B-4BA9-85F4-3645AED5DEA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2" name="Freeform 48">
              <a:extLst>
                <a:ext uri="{FF2B5EF4-FFF2-40B4-BE49-F238E27FC236}">
                  <a16:creationId xmlns:a16="http://schemas.microsoft.com/office/drawing/2014/main" id="{28F38DE0-3BEE-441A-8212-E77DA2328A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3" name="Freeform 49">
              <a:extLst>
                <a:ext uri="{FF2B5EF4-FFF2-40B4-BE49-F238E27FC236}">
                  <a16:creationId xmlns:a16="http://schemas.microsoft.com/office/drawing/2014/main" id="{AE81208E-D239-496C-A312-506B0241B31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4" name="Freeform 50">
              <a:extLst>
                <a:ext uri="{FF2B5EF4-FFF2-40B4-BE49-F238E27FC236}">
                  <a16:creationId xmlns:a16="http://schemas.microsoft.com/office/drawing/2014/main" id="{242FE966-DDA4-4668-B8D6-C4B0D4C78E5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5" name="Freeform 51">
              <a:extLst>
                <a:ext uri="{FF2B5EF4-FFF2-40B4-BE49-F238E27FC236}">
                  <a16:creationId xmlns:a16="http://schemas.microsoft.com/office/drawing/2014/main" id="{FB0A5F60-550F-4025-9DCE-6F42A7C064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6" name="Freeform 52">
              <a:extLst>
                <a:ext uri="{FF2B5EF4-FFF2-40B4-BE49-F238E27FC236}">
                  <a16:creationId xmlns:a16="http://schemas.microsoft.com/office/drawing/2014/main" id="{D7B61D18-4A61-44C9-A809-40639E8C1D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7" name="Freeform 53">
              <a:extLst>
                <a:ext uri="{FF2B5EF4-FFF2-40B4-BE49-F238E27FC236}">
                  <a16:creationId xmlns:a16="http://schemas.microsoft.com/office/drawing/2014/main" id="{CB26E7EB-DC12-4BA7-B5DE-09EF2C1D0A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8" name="Freeform 54">
              <a:extLst>
                <a:ext uri="{FF2B5EF4-FFF2-40B4-BE49-F238E27FC236}">
                  <a16:creationId xmlns:a16="http://schemas.microsoft.com/office/drawing/2014/main" id="{921237B4-9D85-4611-851F-5DBD71544A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9" name="Freeform 55">
              <a:extLst>
                <a:ext uri="{FF2B5EF4-FFF2-40B4-BE49-F238E27FC236}">
                  <a16:creationId xmlns:a16="http://schemas.microsoft.com/office/drawing/2014/main" id="{C91509DE-9FAA-4E84-BCC1-CDDBEA8AC0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30" name="Freeform 56">
              <a:extLst>
                <a:ext uri="{FF2B5EF4-FFF2-40B4-BE49-F238E27FC236}">
                  <a16:creationId xmlns:a16="http://schemas.microsoft.com/office/drawing/2014/main" id="{C7029B06-6A09-4E46-BA86-F3C66DBDD4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31" name="Freeform 57">
              <a:extLst>
                <a:ext uri="{FF2B5EF4-FFF2-40B4-BE49-F238E27FC236}">
                  <a16:creationId xmlns:a16="http://schemas.microsoft.com/office/drawing/2014/main" id="{FF4ACFBF-D1F2-47B1-B0EB-F08C6508BD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32" name="Freeform 58">
              <a:extLst>
                <a:ext uri="{FF2B5EF4-FFF2-40B4-BE49-F238E27FC236}">
                  <a16:creationId xmlns:a16="http://schemas.microsoft.com/office/drawing/2014/main" id="{A6FD1991-3A0E-4F63-BAD9-A98C298604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grpSp>
      <p:sp>
        <p:nvSpPr>
          <p:cNvPr id="2" name="Title 1">
            <a:extLst>
              <a:ext uri="{FF2B5EF4-FFF2-40B4-BE49-F238E27FC236}">
                <a16:creationId xmlns:a16="http://schemas.microsoft.com/office/drawing/2014/main" id="{0A6BCF94-F108-4D92-8C4F-CD9273947A31}"/>
              </a:ext>
            </a:extLst>
          </p:cNvPr>
          <p:cNvSpPr>
            <a:spLocks noGrp="1"/>
          </p:cNvSpPr>
          <p:nvPr>
            <p:ph type="title"/>
          </p:nvPr>
        </p:nvSpPr>
        <p:spPr>
          <a:xfrm>
            <a:off x="6096000" y="259254"/>
            <a:ext cx="4756677" cy="1352059"/>
          </a:xfrm>
        </p:spPr>
        <p:txBody>
          <a:bodyPr>
            <a:normAutofit/>
          </a:bodyPr>
          <a:lstStyle/>
          <a:p>
            <a:r>
              <a:rPr lang="en-ZA" sz="3200" dirty="0"/>
              <a:t>Rule based model</a:t>
            </a:r>
            <a:br>
              <a:rPr lang="en-ZA" sz="3200" dirty="0"/>
            </a:br>
            <a:r>
              <a:rPr lang="en-ZA" sz="1400" dirty="0"/>
              <a:t>(</a:t>
            </a:r>
            <a:r>
              <a:rPr lang="en-GB" sz="1400" dirty="0"/>
              <a:t>Decision Trees, Rule Lists)</a:t>
            </a:r>
            <a:endParaRPr lang="en-US" sz="3200" dirty="0"/>
          </a:p>
        </p:txBody>
      </p:sp>
      <p:sp>
        <p:nvSpPr>
          <p:cNvPr id="3" name="Content Placeholder 2">
            <a:extLst>
              <a:ext uri="{FF2B5EF4-FFF2-40B4-BE49-F238E27FC236}">
                <a16:creationId xmlns:a16="http://schemas.microsoft.com/office/drawing/2014/main" id="{78399AB7-9E36-4EAD-B44A-9E0CEA24AACE}"/>
              </a:ext>
            </a:extLst>
          </p:cNvPr>
          <p:cNvSpPr>
            <a:spLocks noGrp="1"/>
          </p:cNvSpPr>
          <p:nvPr>
            <p:ph idx="1"/>
          </p:nvPr>
        </p:nvSpPr>
        <p:spPr>
          <a:xfrm>
            <a:off x="6096000" y="1814248"/>
            <a:ext cx="3084892" cy="4891351"/>
          </a:xfrm>
        </p:spPr>
        <p:txBody>
          <a:bodyPr>
            <a:normAutofit/>
          </a:bodyPr>
          <a:lstStyle/>
          <a:p>
            <a:pPr>
              <a:lnSpc>
                <a:spcPct val="110000"/>
              </a:lnSpc>
            </a:pPr>
            <a:r>
              <a:rPr lang="en-GB" sz="1600" dirty="0"/>
              <a:t>Rule-based models are computational models that use a set of "if-then" rules to make decisions or predictions. These models are a type of expert system where the knowledge is represented in the form of rules, which are used to infer conclusions or take actions based on the input data.</a:t>
            </a:r>
          </a:p>
          <a:p>
            <a:pPr>
              <a:lnSpc>
                <a:spcPct val="110000"/>
              </a:lnSpc>
            </a:pPr>
            <a:r>
              <a:rPr lang="en-GB" sz="1600" dirty="0"/>
              <a:t>The basic building blocks of rule-based models. Each rule is an "if-then" statement that specifies a condition (the "if" part) and an action or outcome (the "then" part).</a:t>
            </a:r>
            <a:endParaRPr lang="en-US" sz="1600" dirty="0"/>
          </a:p>
        </p:txBody>
      </p:sp>
    </p:spTree>
    <p:extLst>
      <p:ext uri="{BB962C8B-B14F-4D97-AF65-F5344CB8AC3E}">
        <p14:creationId xmlns:p14="http://schemas.microsoft.com/office/powerpoint/2010/main" val="19247189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174" name="Group 173">
            <a:extLst>
              <a:ext uri="{FF2B5EF4-FFF2-40B4-BE49-F238E27FC236}">
                <a16:creationId xmlns:a16="http://schemas.microsoft.com/office/drawing/2014/main" id="{8E1DDAD8-1D10-4640-A034-BE90015E37B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75" name="Rectangle 174">
              <a:extLst>
                <a:ext uri="{FF2B5EF4-FFF2-40B4-BE49-F238E27FC236}">
                  <a16:creationId xmlns:a16="http://schemas.microsoft.com/office/drawing/2014/main" id="{52FE7688-721D-4A97-B007-BDE056094D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76" name="Picture 2">
              <a:extLst>
                <a:ext uri="{FF2B5EF4-FFF2-40B4-BE49-F238E27FC236}">
                  <a16:creationId xmlns:a16="http://schemas.microsoft.com/office/drawing/2014/main" id="{9E73A810-8571-4A9D-A3CB-336933AB4C0E}"/>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p14="http://schemas.microsoft.com/office/powerpoint/2010/main" xmlns:a14="http://schemas.microsoft.com/office/drawing/2010/main" xmlns:a16="http://schemas.microsoft.com/office/drawing/2014/main" xmlns="">
                  <a:solidFill>
                    <a:srgbClr val="FFFFFF"/>
                  </a:solidFill>
                </a14:hiddenFill>
              </a:ext>
            </a:extLst>
          </p:spPr>
        </p:pic>
      </p:grpSp>
      <p:pic>
        <p:nvPicPr>
          <p:cNvPr id="4" name="Picture 3" descr="close up of circuit board">
            <a:extLst>
              <a:ext uri="{FF2B5EF4-FFF2-40B4-BE49-F238E27FC236}">
                <a16:creationId xmlns:a16="http://schemas.microsoft.com/office/drawing/2014/main" id="{4B216623-4B59-4FC0-8E90-468349035D24}"/>
              </a:ext>
            </a:extLst>
          </p:cNvPr>
          <p:cNvPicPr>
            <a:picLocks noChangeAspect="1"/>
          </p:cNvPicPr>
          <p:nvPr/>
        </p:nvPicPr>
        <p:blipFill rotWithShape="1">
          <a:blip r:embed="rId4">
            <a:alphaModFix amt="30000"/>
          </a:blip>
          <a:srcRect l="17220" r="9210" b="-1"/>
          <a:stretch/>
        </p:blipFill>
        <p:spPr>
          <a:xfrm>
            <a:off x="-5596" y="10"/>
            <a:ext cx="5263396" cy="6857990"/>
          </a:xfrm>
          <a:prstGeom prst="rect">
            <a:avLst/>
          </a:prstGeom>
        </p:spPr>
      </p:pic>
      <p:grpSp>
        <p:nvGrpSpPr>
          <p:cNvPr id="178" name="Group 177">
            <a:extLst>
              <a:ext uri="{FF2B5EF4-FFF2-40B4-BE49-F238E27FC236}">
                <a16:creationId xmlns:a16="http://schemas.microsoft.com/office/drawing/2014/main" id="{FD642FB6-2808-4BC5-AE0B-7302C24B78A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179" name="Rectangle 178">
              <a:extLst>
                <a:ext uri="{FF2B5EF4-FFF2-40B4-BE49-F238E27FC236}">
                  <a16:creationId xmlns:a16="http://schemas.microsoft.com/office/drawing/2014/main" id="{0B0B8F04-D9A7-48E5-A29C-51A66B59DFF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180" name="Freeform 6">
              <a:extLst>
                <a:ext uri="{FF2B5EF4-FFF2-40B4-BE49-F238E27FC236}">
                  <a16:creationId xmlns:a16="http://schemas.microsoft.com/office/drawing/2014/main" id="{D6D18883-6BFF-42BB-8088-FCCF83F9CFC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1" name="Freeform 7">
              <a:extLst>
                <a:ext uri="{FF2B5EF4-FFF2-40B4-BE49-F238E27FC236}">
                  <a16:creationId xmlns:a16="http://schemas.microsoft.com/office/drawing/2014/main" id="{1D0FEFB3-A009-4D0F-9107-C0B17786FB0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2" name="Rectangle 181">
              <a:extLst>
                <a:ext uri="{FF2B5EF4-FFF2-40B4-BE49-F238E27FC236}">
                  <a16:creationId xmlns:a16="http://schemas.microsoft.com/office/drawing/2014/main" id="{78E86C7F-B981-4448-8A1A-856F7124FF4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183" name="Freeform 9">
              <a:extLst>
                <a:ext uri="{FF2B5EF4-FFF2-40B4-BE49-F238E27FC236}">
                  <a16:creationId xmlns:a16="http://schemas.microsoft.com/office/drawing/2014/main" id="{4C6CFFD9-BA00-4184-8310-5FC9550954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4" name="Freeform 10">
              <a:extLst>
                <a:ext uri="{FF2B5EF4-FFF2-40B4-BE49-F238E27FC236}">
                  <a16:creationId xmlns:a16="http://schemas.microsoft.com/office/drawing/2014/main" id="{A1892DF3-4848-496C-8664-DFD32EE250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5" name="Freeform 11">
              <a:extLst>
                <a:ext uri="{FF2B5EF4-FFF2-40B4-BE49-F238E27FC236}">
                  <a16:creationId xmlns:a16="http://schemas.microsoft.com/office/drawing/2014/main" id="{D6DB8C30-651E-4D8F-A70C-163FC58427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6" name="Freeform 12">
              <a:extLst>
                <a:ext uri="{FF2B5EF4-FFF2-40B4-BE49-F238E27FC236}">
                  <a16:creationId xmlns:a16="http://schemas.microsoft.com/office/drawing/2014/main" id="{563DFB81-F969-4F44-BA6C-6347956423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7" name="Freeform 13">
              <a:extLst>
                <a:ext uri="{FF2B5EF4-FFF2-40B4-BE49-F238E27FC236}">
                  <a16:creationId xmlns:a16="http://schemas.microsoft.com/office/drawing/2014/main" id="{8E5DE346-AFCA-40DA-B5E2-93A86EA54C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8" name="Freeform 14">
              <a:extLst>
                <a:ext uri="{FF2B5EF4-FFF2-40B4-BE49-F238E27FC236}">
                  <a16:creationId xmlns:a16="http://schemas.microsoft.com/office/drawing/2014/main" id="{77A34306-2AE8-43D0-9686-E97B3B53FE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9" name="Freeform 15">
              <a:extLst>
                <a:ext uri="{FF2B5EF4-FFF2-40B4-BE49-F238E27FC236}">
                  <a16:creationId xmlns:a16="http://schemas.microsoft.com/office/drawing/2014/main" id="{B9CC10F0-FFCD-4CB9-AF4C-22722D20B7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0" name="Freeform 16">
              <a:extLst>
                <a:ext uri="{FF2B5EF4-FFF2-40B4-BE49-F238E27FC236}">
                  <a16:creationId xmlns:a16="http://schemas.microsoft.com/office/drawing/2014/main" id="{2A6B0E38-C962-4491-BFDA-75378B4D674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1" name="Freeform 17">
              <a:extLst>
                <a:ext uri="{FF2B5EF4-FFF2-40B4-BE49-F238E27FC236}">
                  <a16:creationId xmlns:a16="http://schemas.microsoft.com/office/drawing/2014/main" id="{655F640B-8407-487C-8696-F47451478E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2" name="Freeform 18">
              <a:extLst>
                <a:ext uri="{FF2B5EF4-FFF2-40B4-BE49-F238E27FC236}">
                  <a16:creationId xmlns:a16="http://schemas.microsoft.com/office/drawing/2014/main" id="{FAB4F099-4FF6-4410-A5B9-2A5355719C9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3" name="Freeform 19">
              <a:extLst>
                <a:ext uri="{FF2B5EF4-FFF2-40B4-BE49-F238E27FC236}">
                  <a16:creationId xmlns:a16="http://schemas.microsoft.com/office/drawing/2014/main" id="{6FE80B6E-3DA9-4304-9925-12E578C4E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4" name="Freeform 20">
              <a:extLst>
                <a:ext uri="{FF2B5EF4-FFF2-40B4-BE49-F238E27FC236}">
                  <a16:creationId xmlns:a16="http://schemas.microsoft.com/office/drawing/2014/main" id="{67D1CB75-0CBA-4E13-924C-21F221D7BF6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5" name="Freeform 21">
              <a:extLst>
                <a:ext uri="{FF2B5EF4-FFF2-40B4-BE49-F238E27FC236}">
                  <a16:creationId xmlns:a16="http://schemas.microsoft.com/office/drawing/2014/main" id="{F2CC783B-FA45-4777-A76A-982B285C7C4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6" name="Freeform 22">
              <a:extLst>
                <a:ext uri="{FF2B5EF4-FFF2-40B4-BE49-F238E27FC236}">
                  <a16:creationId xmlns:a16="http://schemas.microsoft.com/office/drawing/2014/main" id="{D68F4DD3-D736-4B78-972E-F5128CFBE7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7" name="Freeform 23">
              <a:extLst>
                <a:ext uri="{FF2B5EF4-FFF2-40B4-BE49-F238E27FC236}">
                  <a16:creationId xmlns:a16="http://schemas.microsoft.com/office/drawing/2014/main" id="{B14AF103-15B3-4796-A71A-297D37E176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8" name="Freeform 24">
              <a:extLst>
                <a:ext uri="{FF2B5EF4-FFF2-40B4-BE49-F238E27FC236}">
                  <a16:creationId xmlns:a16="http://schemas.microsoft.com/office/drawing/2014/main" id="{B0B240FB-0453-4B6F-9F9B-C2C3305AC5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9" name="Freeform 25">
              <a:extLst>
                <a:ext uri="{FF2B5EF4-FFF2-40B4-BE49-F238E27FC236}">
                  <a16:creationId xmlns:a16="http://schemas.microsoft.com/office/drawing/2014/main" id="{EBBBDCEE-433E-40F3-B49D-375CB162A8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0" name="Freeform 26">
              <a:extLst>
                <a:ext uri="{FF2B5EF4-FFF2-40B4-BE49-F238E27FC236}">
                  <a16:creationId xmlns:a16="http://schemas.microsoft.com/office/drawing/2014/main" id="{09B123C6-141E-4A37-B5A7-27E7764FA1F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1" name="Freeform 27">
              <a:extLst>
                <a:ext uri="{FF2B5EF4-FFF2-40B4-BE49-F238E27FC236}">
                  <a16:creationId xmlns:a16="http://schemas.microsoft.com/office/drawing/2014/main" id="{1FA1F521-36A1-49FF-84A7-229E8970F7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2" name="Freeform 28">
              <a:extLst>
                <a:ext uri="{FF2B5EF4-FFF2-40B4-BE49-F238E27FC236}">
                  <a16:creationId xmlns:a16="http://schemas.microsoft.com/office/drawing/2014/main" id="{DE512F89-D901-4487-A42C-02345EC5FCD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3" name="Freeform 29">
              <a:extLst>
                <a:ext uri="{FF2B5EF4-FFF2-40B4-BE49-F238E27FC236}">
                  <a16:creationId xmlns:a16="http://schemas.microsoft.com/office/drawing/2014/main" id="{ED3ED0E5-3226-4B78-B3EA-C591824B89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4" name="Freeform 30">
              <a:extLst>
                <a:ext uri="{FF2B5EF4-FFF2-40B4-BE49-F238E27FC236}">
                  <a16:creationId xmlns:a16="http://schemas.microsoft.com/office/drawing/2014/main" id="{9CBB1F68-B6DE-4ECF-B20F-328F9811E2F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5" name="Freeform 31">
              <a:extLst>
                <a:ext uri="{FF2B5EF4-FFF2-40B4-BE49-F238E27FC236}">
                  <a16:creationId xmlns:a16="http://schemas.microsoft.com/office/drawing/2014/main" id="{A566C551-9523-4D97-A8CF-5C91F436C5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6" name="Freeform 32">
              <a:extLst>
                <a:ext uri="{FF2B5EF4-FFF2-40B4-BE49-F238E27FC236}">
                  <a16:creationId xmlns:a16="http://schemas.microsoft.com/office/drawing/2014/main" id="{9E166BA0-9268-4419-9332-2D30C212397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7" name="Rectangle 206">
              <a:extLst>
                <a:ext uri="{FF2B5EF4-FFF2-40B4-BE49-F238E27FC236}">
                  <a16:creationId xmlns:a16="http://schemas.microsoft.com/office/drawing/2014/main" id="{B700C031-AA54-4DC7-B8A2-2569B3FA653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208" name="Freeform 34">
              <a:extLst>
                <a:ext uri="{FF2B5EF4-FFF2-40B4-BE49-F238E27FC236}">
                  <a16:creationId xmlns:a16="http://schemas.microsoft.com/office/drawing/2014/main" id="{03045EC8-ECC8-473F-8786-DE266F05B15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9" name="Freeform 35">
              <a:extLst>
                <a:ext uri="{FF2B5EF4-FFF2-40B4-BE49-F238E27FC236}">
                  <a16:creationId xmlns:a16="http://schemas.microsoft.com/office/drawing/2014/main" id="{9337EBA2-5088-4A44-8C0B-A6EE78989C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0" name="Freeform 36">
              <a:extLst>
                <a:ext uri="{FF2B5EF4-FFF2-40B4-BE49-F238E27FC236}">
                  <a16:creationId xmlns:a16="http://schemas.microsoft.com/office/drawing/2014/main" id="{3486A705-2593-45C9-A13E-8E2FB7C354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1" name="Freeform 37">
              <a:extLst>
                <a:ext uri="{FF2B5EF4-FFF2-40B4-BE49-F238E27FC236}">
                  <a16:creationId xmlns:a16="http://schemas.microsoft.com/office/drawing/2014/main" id="{F357321C-6DEE-4D02-A997-75E47EE0E0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2" name="Freeform 38">
              <a:extLst>
                <a:ext uri="{FF2B5EF4-FFF2-40B4-BE49-F238E27FC236}">
                  <a16:creationId xmlns:a16="http://schemas.microsoft.com/office/drawing/2014/main" id="{D0B8F87F-3530-4BCD-A8E5-C1B83707B5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3" name="Freeform 39">
              <a:extLst>
                <a:ext uri="{FF2B5EF4-FFF2-40B4-BE49-F238E27FC236}">
                  <a16:creationId xmlns:a16="http://schemas.microsoft.com/office/drawing/2014/main" id="{5BE86BA3-AB0E-4F70-A552-0D9EB9E98E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4" name="Freeform 40">
              <a:extLst>
                <a:ext uri="{FF2B5EF4-FFF2-40B4-BE49-F238E27FC236}">
                  <a16:creationId xmlns:a16="http://schemas.microsoft.com/office/drawing/2014/main" id="{DF5FE773-B9AE-4A3F-8EDC-165CE579BDC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5" name="Freeform 41">
              <a:extLst>
                <a:ext uri="{FF2B5EF4-FFF2-40B4-BE49-F238E27FC236}">
                  <a16:creationId xmlns:a16="http://schemas.microsoft.com/office/drawing/2014/main" id="{4A03D7BE-B358-4F8B-85EA-65E0CBF2D1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6" name="Freeform 42">
              <a:extLst>
                <a:ext uri="{FF2B5EF4-FFF2-40B4-BE49-F238E27FC236}">
                  <a16:creationId xmlns:a16="http://schemas.microsoft.com/office/drawing/2014/main" id="{A6548877-0957-435B-A419-389A278E57E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7" name="Freeform 43">
              <a:extLst>
                <a:ext uri="{FF2B5EF4-FFF2-40B4-BE49-F238E27FC236}">
                  <a16:creationId xmlns:a16="http://schemas.microsoft.com/office/drawing/2014/main" id="{B2D5EA95-9E60-468A-8DA1-40F05C9BDA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8" name="Freeform 44">
              <a:extLst>
                <a:ext uri="{FF2B5EF4-FFF2-40B4-BE49-F238E27FC236}">
                  <a16:creationId xmlns:a16="http://schemas.microsoft.com/office/drawing/2014/main" id="{C9B409CE-11E5-40D1-8C9B-86614EAE2A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9" name="Rectangle 218">
              <a:extLst>
                <a:ext uri="{FF2B5EF4-FFF2-40B4-BE49-F238E27FC236}">
                  <a16:creationId xmlns:a16="http://schemas.microsoft.com/office/drawing/2014/main" id="{9E594AF5-DB50-4227-AC2F-10EE5233C41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220" name="Freeform 46">
              <a:extLst>
                <a:ext uri="{FF2B5EF4-FFF2-40B4-BE49-F238E27FC236}">
                  <a16:creationId xmlns:a16="http://schemas.microsoft.com/office/drawing/2014/main" id="{9335DCAF-74A2-4994-B5BF-1C079A40A5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1" name="Freeform 47">
              <a:extLst>
                <a:ext uri="{FF2B5EF4-FFF2-40B4-BE49-F238E27FC236}">
                  <a16:creationId xmlns:a16="http://schemas.microsoft.com/office/drawing/2014/main" id="{1DC8E1A2-0C6B-4BA9-85F4-3645AED5DEA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2" name="Freeform 48">
              <a:extLst>
                <a:ext uri="{FF2B5EF4-FFF2-40B4-BE49-F238E27FC236}">
                  <a16:creationId xmlns:a16="http://schemas.microsoft.com/office/drawing/2014/main" id="{28F38DE0-3BEE-441A-8212-E77DA2328A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3" name="Freeform 49">
              <a:extLst>
                <a:ext uri="{FF2B5EF4-FFF2-40B4-BE49-F238E27FC236}">
                  <a16:creationId xmlns:a16="http://schemas.microsoft.com/office/drawing/2014/main" id="{AE81208E-D239-496C-A312-506B0241B31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4" name="Freeform 50">
              <a:extLst>
                <a:ext uri="{FF2B5EF4-FFF2-40B4-BE49-F238E27FC236}">
                  <a16:creationId xmlns:a16="http://schemas.microsoft.com/office/drawing/2014/main" id="{242FE966-DDA4-4668-B8D6-C4B0D4C78E5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5" name="Freeform 51">
              <a:extLst>
                <a:ext uri="{FF2B5EF4-FFF2-40B4-BE49-F238E27FC236}">
                  <a16:creationId xmlns:a16="http://schemas.microsoft.com/office/drawing/2014/main" id="{FB0A5F60-550F-4025-9DCE-6F42A7C064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6" name="Freeform 52">
              <a:extLst>
                <a:ext uri="{FF2B5EF4-FFF2-40B4-BE49-F238E27FC236}">
                  <a16:creationId xmlns:a16="http://schemas.microsoft.com/office/drawing/2014/main" id="{D7B61D18-4A61-44C9-A809-40639E8C1D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7" name="Freeform 53">
              <a:extLst>
                <a:ext uri="{FF2B5EF4-FFF2-40B4-BE49-F238E27FC236}">
                  <a16:creationId xmlns:a16="http://schemas.microsoft.com/office/drawing/2014/main" id="{CB26E7EB-DC12-4BA7-B5DE-09EF2C1D0A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8" name="Freeform 54">
              <a:extLst>
                <a:ext uri="{FF2B5EF4-FFF2-40B4-BE49-F238E27FC236}">
                  <a16:creationId xmlns:a16="http://schemas.microsoft.com/office/drawing/2014/main" id="{921237B4-9D85-4611-851F-5DBD71544A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9" name="Freeform 55">
              <a:extLst>
                <a:ext uri="{FF2B5EF4-FFF2-40B4-BE49-F238E27FC236}">
                  <a16:creationId xmlns:a16="http://schemas.microsoft.com/office/drawing/2014/main" id="{C91509DE-9FAA-4E84-BCC1-CDDBEA8AC0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30" name="Freeform 56">
              <a:extLst>
                <a:ext uri="{FF2B5EF4-FFF2-40B4-BE49-F238E27FC236}">
                  <a16:creationId xmlns:a16="http://schemas.microsoft.com/office/drawing/2014/main" id="{C7029B06-6A09-4E46-BA86-F3C66DBDD4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31" name="Freeform 57">
              <a:extLst>
                <a:ext uri="{FF2B5EF4-FFF2-40B4-BE49-F238E27FC236}">
                  <a16:creationId xmlns:a16="http://schemas.microsoft.com/office/drawing/2014/main" id="{FF4ACFBF-D1F2-47B1-B0EB-F08C6508BD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32" name="Freeform 58">
              <a:extLst>
                <a:ext uri="{FF2B5EF4-FFF2-40B4-BE49-F238E27FC236}">
                  <a16:creationId xmlns:a16="http://schemas.microsoft.com/office/drawing/2014/main" id="{A6FD1991-3A0E-4F63-BAD9-A98C298604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grpSp>
      <p:sp>
        <p:nvSpPr>
          <p:cNvPr id="2" name="Title 1">
            <a:extLst>
              <a:ext uri="{FF2B5EF4-FFF2-40B4-BE49-F238E27FC236}">
                <a16:creationId xmlns:a16="http://schemas.microsoft.com/office/drawing/2014/main" id="{0A6BCF94-F108-4D92-8C4F-CD9273947A31}"/>
              </a:ext>
            </a:extLst>
          </p:cNvPr>
          <p:cNvSpPr>
            <a:spLocks noGrp="1"/>
          </p:cNvSpPr>
          <p:nvPr>
            <p:ph type="title"/>
          </p:nvPr>
        </p:nvSpPr>
        <p:spPr>
          <a:xfrm>
            <a:off x="6096000" y="259254"/>
            <a:ext cx="4756677" cy="1352059"/>
          </a:xfrm>
        </p:spPr>
        <p:txBody>
          <a:bodyPr>
            <a:normAutofit/>
          </a:bodyPr>
          <a:lstStyle/>
          <a:p>
            <a:r>
              <a:rPr lang="en-ZA" sz="3200" dirty="0"/>
              <a:t>Rule based model</a:t>
            </a:r>
            <a:br>
              <a:rPr lang="en-ZA" sz="3200" dirty="0"/>
            </a:br>
            <a:r>
              <a:rPr lang="en-ZA" sz="1400" dirty="0"/>
              <a:t>(</a:t>
            </a:r>
            <a:r>
              <a:rPr lang="en-GB" sz="1400" dirty="0"/>
              <a:t>Decision Trees, Rule Lists)</a:t>
            </a:r>
            <a:endParaRPr lang="en-US" sz="3200" dirty="0"/>
          </a:p>
        </p:txBody>
      </p:sp>
      <p:sp>
        <p:nvSpPr>
          <p:cNvPr id="3" name="Content Placeholder 2">
            <a:extLst>
              <a:ext uri="{FF2B5EF4-FFF2-40B4-BE49-F238E27FC236}">
                <a16:creationId xmlns:a16="http://schemas.microsoft.com/office/drawing/2014/main" id="{78399AB7-9E36-4EAD-B44A-9E0CEA24AACE}"/>
              </a:ext>
            </a:extLst>
          </p:cNvPr>
          <p:cNvSpPr>
            <a:spLocks noGrp="1"/>
          </p:cNvSpPr>
          <p:nvPr>
            <p:ph idx="1"/>
          </p:nvPr>
        </p:nvSpPr>
        <p:spPr>
          <a:xfrm>
            <a:off x="6096000" y="1814248"/>
            <a:ext cx="3084892" cy="4891351"/>
          </a:xfrm>
        </p:spPr>
        <p:txBody>
          <a:bodyPr>
            <a:normAutofit/>
          </a:bodyPr>
          <a:lstStyle/>
          <a:p>
            <a:pPr>
              <a:lnSpc>
                <a:spcPct val="110000"/>
              </a:lnSpc>
            </a:pPr>
            <a:r>
              <a:rPr lang="en-GB" sz="1600" dirty="0"/>
              <a:t>Rule-based models are highly interpretable because the rules are explicit and can be easily understood by humans. This makes them useful in domains where understanding the reasoning behind a decision is crucial, such as healthcare, finance, and legal systems.</a:t>
            </a:r>
            <a:endParaRPr lang="en-US" sz="1600" dirty="0"/>
          </a:p>
        </p:txBody>
      </p:sp>
      <p:sp>
        <p:nvSpPr>
          <p:cNvPr id="5" name="TextBox 4">
            <a:extLst>
              <a:ext uri="{FF2B5EF4-FFF2-40B4-BE49-F238E27FC236}">
                <a16:creationId xmlns:a16="http://schemas.microsoft.com/office/drawing/2014/main" id="{3676DA6E-80F2-0E38-719E-804EB88AC4D6}"/>
              </a:ext>
            </a:extLst>
          </p:cNvPr>
          <p:cNvSpPr txBox="1"/>
          <p:nvPr/>
        </p:nvSpPr>
        <p:spPr>
          <a:xfrm>
            <a:off x="9574476" y="4935358"/>
            <a:ext cx="2596621" cy="1200329"/>
          </a:xfrm>
          <a:prstGeom prst="rect">
            <a:avLst/>
          </a:prstGeom>
          <a:noFill/>
        </p:spPr>
        <p:txBody>
          <a:bodyPr wrap="square" rtlCol="0">
            <a:spAutoFit/>
          </a:bodyPr>
          <a:lstStyle/>
          <a:p>
            <a:r>
              <a:rPr lang="en-US" dirty="0"/>
              <a:t>Reference:</a:t>
            </a:r>
          </a:p>
          <a:p>
            <a:r>
              <a:rPr lang="en-US" dirty="0"/>
              <a:t>https://intapi.sciendo.com/pdf/10.1515/jaiscr-2017-0008</a:t>
            </a:r>
          </a:p>
        </p:txBody>
      </p:sp>
    </p:spTree>
    <p:extLst>
      <p:ext uri="{BB962C8B-B14F-4D97-AF65-F5344CB8AC3E}">
        <p14:creationId xmlns:p14="http://schemas.microsoft.com/office/powerpoint/2010/main" val="31092465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174" name="Group 173">
            <a:extLst>
              <a:ext uri="{FF2B5EF4-FFF2-40B4-BE49-F238E27FC236}">
                <a16:creationId xmlns:a16="http://schemas.microsoft.com/office/drawing/2014/main" id="{8E1DDAD8-1D10-4640-A034-BE90015E37B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75" name="Rectangle 174">
              <a:extLst>
                <a:ext uri="{FF2B5EF4-FFF2-40B4-BE49-F238E27FC236}">
                  <a16:creationId xmlns:a16="http://schemas.microsoft.com/office/drawing/2014/main" id="{52FE7688-721D-4A97-B007-BDE056094D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76" name="Picture 2">
              <a:extLst>
                <a:ext uri="{FF2B5EF4-FFF2-40B4-BE49-F238E27FC236}">
                  <a16:creationId xmlns:a16="http://schemas.microsoft.com/office/drawing/2014/main" id="{9E73A810-8571-4A9D-A3CB-336933AB4C0E}"/>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grpSp>
        <p:nvGrpSpPr>
          <p:cNvPr id="178" name="Group 177">
            <a:extLst>
              <a:ext uri="{FF2B5EF4-FFF2-40B4-BE49-F238E27FC236}">
                <a16:creationId xmlns:a16="http://schemas.microsoft.com/office/drawing/2014/main" id="{FD642FB6-2808-4BC5-AE0B-7302C24B78A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179" name="Rectangle 178">
              <a:extLst>
                <a:ext uri="{FF2B5EF4-FFF2-40B4-BE49-F238E27FC236}">
                  <a16:creationId xmlns:a16="http://schemas.microsoft.com/office/drawing/2014/main" id="{0B0B8F04-D9A7-48E5-A29C-51A66B59DFF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80" name="Freeform 6">
              <a:extLst>
                <a:ext uri="{FF2B5EF4-FFF2-40B4-BE49-F238E27FC236}">
                  <a16:creationId xmlns:a16="http://schemas.microsoft.com/office/drawing/2014/main" id="{D6D18883-6BFF-42BB-8088-FCCF83F9CFC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1" name="Freeform 7">
              <a:extLst>
                <a:ext uri="{FF2B5EF4-FFF2-40B4-BE49-F238E27FC236}">
                  <a16:creationId xmlns:a16="http://schemas.microsoft.com/office/drawing/2014/main" id="{1D0FEFB3-A009-4D0F-9107-C0B17786FB0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2" name="Rectangle 181">
              <a:extLst>
                <a:ext uri="{FF2B5EF4-FFF2-40B4-BE49-F238E27FC236}">
                  <a16:creationId xmlns:a16="http://schemas.microsoft.com/office/drawing/2014/main" id="{78E86C7F-B981-4448-8A1A-856F7124FF4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83" name="Freeform 9">
              <a:extLst>
                <a:ext uri="{FF2B5EF4-FFF2-40B4-BE49-F238E27FC236}">
                  <a16:creationId xmlns:a16="http://schemas.microsoft.com/office/drawing/2014/main" id="{4C6CFFD9-BA00-4184-8310-5FC9550954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4" name="Freeform 10">
              <a:extLst>
                <a:ext uri="{FF2B5EF4-FFF2-40B4-BE49-F238E27FC236}">
                  <a16:creationId xmlns:a16="http://schemas.microsoft.com/office/drawing/2014/main" id="{A1892DF3-4848-496C-8664-DFD32EE250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5" name="Freeform 11">
              <a:extLst>
                <a:ext uri="{FF2B5EF4-FFF2-40B4-BE49-F238E27FC236}">
                  <a16:creationId xmlns:a16="http://schemas.microsoft.com/office/drawing/2014/main" id="{D6DB8C30-651E-4D8F-A70C-163FC58427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6" name="Freeform 12">
              <a:extLst>
                <a:ext uri="{FF2B5EF4-FFF2-40B4-BE49-F238E27FC236}">
                  <a16:creationId xmlns:a16="http://schemas.microsoft.com/office/drawing/2014/main" id="{563DFB81-F969-4F44-BA6C-6347956423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7" name="Freeform 13">
              <a:extLst>
                <a:ext uri="{FF2B5EF4-FFF2-40B4-BE49-F238E27FC236}">
                  <a16:creationId xmlns:a16="http://schemas.microsoft.com/office/drawing/2014/main" id="{8E5DE346-AFCA-40DA-B5E2-93A86EA54C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8" name="Freeform 14">
              <a:extLst>
                <a:ext uri="{FF2B5EF4-FFF2-40B4-BE49-F238E27FC236}">
                  <a16:creationId xmlns:a16="http://schemas.microsoft.com/office/drawing/2014/main" id="{77A34306-2AE8-43D0-9686-E97B3B53FE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9" name="Freeform 15">
              <a:extLst>
                <a:ext uri="{FF2B5EF4-FFF2-40B4-BE49-F238E27FC236}">
                  <a16:creationId xmlns:a16="http://schemas.microsoft.com/office/drawing/2014/main" id="{B9CC10F0-FFCD-4CB9-AF4C-22722D20B7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0" name="Freeform 16">
              <a:extLst>
                <a:ext uri="{FF2B5EF4-FFF2-40B4-BE49-F238E27FC236}">
                  <a16:creationId xmlns:a16="http://schemas.microsoft.com/office/drawing/2014/main" id="{2A6B0E38-C962-4491-BFDA-75378B4D674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1" name="Freeform 17">
              <a:extLst>
                <a:ext uri="{FF2B5EF4-FFF2-40B4-BE49-F238E27FC236}">
                  <a16:creationId xmlns:a16="http://schemas.microsoft.com/office/drawing/2014/main" id="{655F640B-8407-487C-8696-F47451478E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2" name="Freeform 18">
              <a:extLst>
                <a:ext uri="{FF2B5EF4-FFF2-40B4-BE49-F238E27FC236}">
                  <a16:creationId xmlns:a16="http://schemas.microsoft.com/office/drawing/2014/main" id="{FAB4F099-4FF6-4410-A5B9-2A5355719C9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3" name="Freeform 19">
              <a:extLst>
                <a:ext uri="{FF2B5EF4-FFF2-40B4-BE49-F238E27FC236}">
                  <a16:creationId xmlns:a16="http://schemas.microsoft.com/office/drawing/2014/main" id="{6FE80B6E-3DA9-4304-9925-12E578C4E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4" name="Freeform 20">
              <a:extLst>
                <a:ext uri="{FF2B5EF4-FFF2-40B4-BE49-F238E27FC236}">
                  <a16:creationId xmlns:a16="http://schemas.microsoft.com/office/drawing/2014/main" id="{67D1CB75-0CBA-4E13-924C-21F221D7BF6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5" name="Freeform 21">
              <a:extLst>
                <a:ext uri="{FF2B5EF4-FFF2-40B4-BE49-F238E27FC236}">
                  <a16:creationId xmlns:a16="http://schemas.microsoft.com/office/drawing/2014/main" id="{F2CC783B-FA45-4777-A76A-982B285C7C4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6" name="Freeform 22">
              <a:extLst>
                <a:ext uri="{FF2B5EF4-FFF2-40B4-BE49-F238E27FC236}">
                  <a16:creationId xmlns:a16="http://schemas.microsoft.com/office/drawing/2014/main" id="{D68F4DD3-D736-4B78-972E-F5128CFBE7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7" name="Freeform 23">
              <a:extLst>
                <a:ext uri="{FF2B5EF4-FFF2-40B4-BE49-F238E27FC236}">
                  <a16:creationId xmlns:a16="http://schemas.microsoft.com/office/drawing/2014/main" id="{B14AF103-15B3-4796-A71A-297D37E176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8" name="Freeform 24">
              <a:extLst>
                <a:ext uri="{FF2B5EF4-FFF2-40B4-BE49-F238E27FC236}">
                  <a16:creationId xmlns:a16="http://schemas.microsoft.com/office/drawing/2014/main" id="{B0B240FB-0453-4B6F-9F9B-C2C3305AC5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9" name="Freeform 25">
              <a:extLst>
                <a:ext uri="{FF2B5EF4-FFF2-40B4-BE49-F238E27FC236}">
                  <a16:creationId xmlns:a16="http://schemas.microsoft.com/office/drawing/2014/main" id="{EBBBDCEE-433E-40F3-B49D-375CB162A8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0" name="Freeform 26">
              <a:extLst>
                <a:ext uri="{FF2B5EF4-FFF2-40B4-BE49-F238E27FC236}">
                  <a16:creationId xmlns:a16="http://schemas.microsoft.com/office/drawing/2014/main" id="{09B123C6-141E-4A37-B5A7-27E7764FA1F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1" name="Freeform 27">
              <a:extLst>
                <a:ext uri="{FF2B5EF4-FFF2-40B4-BE49-F238E27FC236}">
                  <a16:creationId xmlns:a16="http://schemas.microsoft.com/office/drawing/2014/main" id="{1FA1F521-36A1-49FF-84A7-229E8970F7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2" name="Freeform 28">
              <a:extLst>
                <a:ext uri="{FF2B5EF4-FFF2-40B4-BE49-F238E27FC236}">
                  <a16:creationId xmlns:a16="http://schemas.microsoft.com/office/drawing/2014/main" id="{DE512F89-D901-4487-A42C-02345EC5FCD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3" name="Freeform 29">
              <a:extLst>
                <a:ext uri="{FF2B5EF4-FFF2-40B4-BE49-F238E27FC236}">
                  <a16:creationId xmlns:a16="http://schemas.microsoft.com/office/drawing/2014/main" id="{ED3ED0E5-3226-4B78-B3EA-C591824B89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4" name="Freeform 30">
              <a:extLst>
                <a:ext uri="{FF2B5EF4-FFF2-40B4-BE49-F238E27FC236}">
                  <a16:creationId xmlns:a16="http://schemas.microsoft.com/office/drawing/2014/main" id="{9CBB1F68-B6DE-4ECF-B20F-328F9811E2F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5" name="Freeform 31">
              <a:extLst>
                <a:ext uri="{FF2B5EF4-FFF2-40B4-BE49-F238E27FC236}">
                  <a16:creationId xmlns:a16="http://schemas.microsoft.com/office/drawing/2014/main" id="{A566C551-9523-4D97-A8CF-5C91F436C5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6" name="Freeform 32">
              <a:extLst>
                <a:ext uri="{FF2B5EF4-FFF2-40B4-BE49-F238E27FC236}">
                  <a16:creationId xmlns:a16="http://schemas.microsoft.com/office/drawing/2014/main" id="{9E166BA0-9268-4419-9332-2D30C212397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7" name="Rectangle 206">
              <a:extLst>
                <a:ext uri="{FF2B5EF4-FFF2-40B4-BE49-F238E27FC236}">
                  <a16:creationId xmlns:a16="http://schemas.microsoft.com/office/drawing/2014/main" id="{B700C031-AA54-4DC7-B8A2-2569B3FA653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208" name="Freeform 34">
              <a:extLst>
                <a:ext uri="{FF2B5EF4-FFF2-40B4-BE49-F238E27FC236}">
                  <a16:creationId xmlns:a16="http://schemas.microsoft.com/office/drawing/2014/main" id="{03045EC8-ECC8-473F-8786-DE266F05B15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9" name="Freeform 35">
              <a:extLst>
                <a:ext uri="{FF2B5EF4-FFF2-40B4-BE49-F238E27FC236}">
                  <a16:creationId xmlns:a16="http://schemas.microsoft.com/office/drawing/2014/main" id="{9337EBA2-5088-4A44-8C0B-A6EE78989C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0" name="Freeform 36">
              <a:extLst>
                <a:ext uri="{FF2B5EF4-FFF2-40B4-BE49-F238E27FC236}">
                  <a16:creationId xmlns:a16="http://schemas.microsoft.com/office/drawing/2014/main" id="{3486A705-2593-45C9-A13E-8E2FB7C354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1" name="Freeform 37">
              <a:extLst>
                <a:ext uri="{FF2B5EF4-FFF2-40B4-BE49-F238E27FC236}">
                  <a16:creationId xmlns:a16="http://schemas.microsoft.com/office/drawing/2014/main" id="{F357321C-6DEE-4D02-A997-75E47EE0E0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2" name="Freeform 38">
              <a:extLst>
                <a:ext uri="{FF2B5EF4-FFF2-40B4-BE49-F238E27FC236}">
                  <a16:creationId xmlns:a16="http://schemas.microsoft.com/office/drawing/2014/main" id="{D0B8F87F-3530-4BCD-A8E5-C1B83707B5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3" name="Freeform 39">
              <a:extLst>
                <a:ext uri="{FF2B5EF4-FFF2-40B4-BE49-F238E27FC236}">
                  <a16:creationId xmlns:a16="http://schemas.microsoft.com/office/drawing/2014/main" id="{5BE86BA3-AB0E-4F70-A552-0D9EB9E98E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4" name="Freeform 40">
              <a:extLst>
                <a:ext uri="{FF2B5EF4-FFF2-40B4-BE49-F238E27FC236}">
                  <a16:creationId xmlns:a16="http://schemas.microsoft.com/office/drawing/2014/main" id="{DF5FE773-B9AE-4A3F-8EDC-165CE579BDC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5" name="Freeform 41">
              <a:extLst>
                <a:ext uri="{FF2B5EF4-FFF2-40B4-BE49-F238E27FC236}">
                  <a16:creationId xmlns:a16="http://schemas.microsoft.com/office/drawing/2014/main" id="{4A03D7BE-B358-4F8B-85EA-65E0CBF2D1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6" name="Freeform 42">
              <a:extLst>
                <a:ext uri="{FF2B5EF4-FFF2-40B4-BE49-F238E27FC236}">
                  <a16:creationId xmlns:a16="http://schemas.microsoft.com/office/drawing/2014/main" id="{A6548877-0957-435B-A419-389A278E57E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7" name="Freeform 43">
              <a:extLst>
                <a:ext uri="{FF2B5EF4-FFF2-40B4-BE49-F238E27FC236}">
                  <a16:creationId xmlns:a16="http://schemas.microsoft.com/office/drawing/2014/main" id="{B2D5EA95-9E60-468A-8DA1-40F05C9BDA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8" name="Freeform 44">
              <a:extLst>
                <a:ext uri="{FF2B5EF4-FFF2-40B4-BE49-F238E27FC236}">
                  <a16:creationId xmlns:a16="http://schemas.microsoft.com/office/drawing/2014/main" id="{C9B409CE-11E5-40D1-8C9B-86614EAE2A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9" name="Rectangle 218">
              <a:extLst>
                <a:ext uri="{FF2B5EF4-FFF2-40B4-BE49-F238E27FC236}">
                  <a16:creationId xmlns:a16="http://schemas.microsoft.com/office/drawing/2014/main" id="{9E594AF5-DB50-4227-AC2F-10EE5233C41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220" name="Freeform 46">
              <a:extLst>
                <a:ext uri="{FF2B5EF4-FFF2-40B4-BE49-F238E27FC236}">
                  <a16:creationId xmlns:a16="http://schemas.microsoft.com/office/drawing/2014/main" id="{9335DCAF-74A2-4994-B5BF-1C079A40A5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1" name="Freeform 47">
              <a:extLst>
                <a:ext uri="{FF2B5EF4-FFF2-40B4-BE49-F238E27FC236}">
                  <a16:creationId xmlns:a16="http://schemas.microsoft.com/office/drawing/2014/main" id="{1DC8E1A2-0C6B-4BA9-85F4-3645AED5DEA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2" name="Freeform 48">
              <a:extLst>
                <a:ext uri="{FF2B5EF4-FFF2-40B4-BE49-F238E27FC236}">
                  <a16:creationId xmlns:a16="http://schemas.microsoft.com/office/drawing/2014/main" id="{28F38DE0-3BEE-441A-8212-E77DA2328A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3" name="Freeform 49">
              <a:extLst>
                <a:ext uri="{FF2B5EF4-FFF2-40B4-BE49-F238E27FC236}">
                  <a16:creationId xmlns:a16="http://schemas.microsoft.com/office/drawing/2014/main" id="{AE81208E-D239-496C-A312-506B0241B31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4" name="Freeform 50">
              <a:extLst>
                <a:ext uri="{FF2B5EF4-FFF2-40B4-BE49-F238E27FC236}">
                  <a16:creationId xmlns:a16="http://schemas.microsoft.com/office/drawing/2014/main" id="{242FE966-DDA4-4668-B8D6-C4B0D4C78E5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5" name="Freeform 51">
              <a:extLst>
                <a:ext uri="{FF2B5EF4-FFF2-40B4-BE49-F238E27FC236}">
                  <a16:creationId xmlns:a16="http://schemas.microsoft.com/office/drawing/2014/main" id="{FB0A5F60-550F-4025-9DCE-6F42A7C064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6" name="Freeform 52">
              <a:extLst>
                <a:ext uri="{FF2B5EF4-FFF2-40B4-BE49-F238E27FC236}">
                  <a16:creationId xmlns:a16="http://schemas.microsoft.com/office/drawing/2014/main" id="{D7B61D18-4A61-44C9-A809-40639E8C1D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7" name="Freeform 53">
              <a:extLst>
                <a:ext uri="{FF2B5EF4-FFF2-40B4-BE49-F238E27FC236}">
                  <a16:creationId xmlns:a16="http://schemas.microsoft.com/office/drawing/2014/main" id="{CB26E7EB-DC12-4BA7-B5DE-09EF2C1D0A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8" name="Freeform 54">
              <a:extLst>
                <a:ext uri="{FF2B5EF4-FFF2-40B4-BE49-F238E27FC236}">
                  <a16:creationId xmlns:a16="http://schemas.microsoft.com/office/drawing/2014/main" id="{921237B4-9D85-4611-851F-5DBD71544A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9" name="Freeform 55">
              <a:extLst>
                <a:ext uri="{FF2B5EF4-FFF2-40B4-BE49-F238E27FC236}">
                  <a16:creationId xmlns:a16="http://schemas.microsoft.com/office/drawing/2014/main" id="{C91509DE-9FAA-4E84-BCC1-CDDBEA8AC0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30" name="Freeform 56">
              <a:extLst>
                <a:ext uri="{FF2B5EF4-FFF2-40B4-BE49-F238E27FC236}">
                  <a16:creationId xmlns:a16="http://schemas.microsoft.com/office/drawing/2014/main" id="{C7029B06-6A09-4E46-BA86-F3C66DBDD4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31" name="Freeform 57">
              <a:extLst>
                <a:ext uri="{FF2B5EF4-FFF2-40B4-BE49-F238E27FC236}">
                  <a16:creationId xmlns:a16="http://schemas.microsoft.com/office/drawing/2014/main" id="{FF4ACFBF-D1F2-47B1-B0EB-F08C6508BD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32" name="Freeform 58">
              <a:extLst>
                <a:ext uri="{FF2B5EF4-FFF2-40B4-BE49-F238E27FC236}">
                  <a16:creationId xmlns:a16="http://schemas.microsoft.com/office/drawing/2014/main" id="{A6FD1991-3A0E-4F63-BAD9-A98C298604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grpSp>
      <p:sp>
        <p:nvSpPr>
          <p:cNvPr id="2" name="Title 1">
            <a:extLst>
              <a:ext uri="{FF2B5EF4-FFF2-40B4-BE49-F238E27FC236}">
                <a16:creationId xmlns:a16="http://schemas.microsoft.com/office/drawing/2014/main" id="{0A6BCF94-F108-4D92-8C4F-CD9273947A31}"/>
              </a:ext>
            </a:extLst>
          </p:cNvPr>
          <p:cNvSpPr>
            <a:spLocks noGrp="1"/>
          </p:cNvSpPr>
          <p:nvPr>
            <p:ph type="title"/>
          </p:nvPr>
        </p:nvSpPr>
        <p:spPr>
          <a:xfrm>
            <a:off x="3036624" y="164004"/>
            <a:ext cx="4756677" cy="1352059"/>
          </a:xfrm>
        </p:spPr>
        <p:txBody>
          <a:bodyPr>
            <a:normAutofit/>
          </a:bodyPr>
          <a:lstStyle/>
          <a:p>
            <a:r>
              <a:rPr lang="en-ZA" sz="3200" dirty="0"/>
              <a:t>Which model used mostly now?</a:t>
            </a:r>
            <a:br>
              <a:rPr lang="en-ZA" sz="3200" dirty="0"/>
            </a:br>
            <a:r>
              <a:rPr lang="en-ZA" sz="1400" dirty="0"/>
              <a:t>(And why</a:t>
            </a:r>
            <a:r>
              <a:rPr lang="en-GB" sz="1400" dirty="0"/>
              <a:t>)</a:t>
            </a:r>
            <a:endParaRPr lang="en-US" sz="3200" dirty="0"/>
          </a:p>
        </p:txBody>
      </p:sp>
      <p:sp>
        <p:nvSpPr>
          <p:cNvPr id="3" name="Content Placeholder 2">
            <a:extLst>
              <a:ext uri="{FF2B5EF4-FFF2-40B4-BE49-F238E27FC236}">
                <a16:creationId xmlns:a16="http://schemas.microsoft.com/office/drawing/2014/main" id="{78399AB7-9E36-4EAD-B44A-9E0CEA24AACE}"/>
              </a:ext>
            </a:extLst>
          </p:cNvPr>
          <p:cNvSpPr>
            <a:spLocks noGrp="1"/>
          </p:cNvSpPr>
          <p:nvPr>
            <p:ph idx="1"/>
          </p:nvPr>
        </p:nvSpPr>
        <p:spPr>
          <a:xfrm>
            <a:off x="3141399" y="1680068"/>
            <a:ext cx="4756677" cy="3069168"/>
          </a:xfrm>
        </p:spPr>
        <p:txBody>
          <a:bodyPr>
            <a:normAutofit/>
          </a:bodyPr>
          <a:lstStyle/>
          <a:p>
            <a:pPr marL="0" indent="0">
              <a:lnSpc>
                <a:spcPct val="110000"/>
              </a:lnSpc>
              <a:buNone/>
            </a:pPr>
            <a:r>
              <a:rPr lang="en-GB" sz="1800" b="1" dirty="0">
                <a:solidFill>
                  <a:schemeClr val="bg1"/>
                </a:solidFill>
              </a:rPr>
              <a:t>SHAP (SHapley Additive exPlanations)</a:t>
            </a:r>
            <a:r>
              <a:rPr lang="en-GB" sz="1800" b="1" dirty="0"/>
              <a:t> </a:t>
            </a:r>
            <a:r>
              <a:rPr lang="en-GB" sz="1800" dirty="0"/>
              <a:t>is currently one of the most widely used and researched methods.</a:t>
            </a:r>
          </a:p>
          <a:p>
            <a:pPr marL="0" indent="0">
              <a:lnSpc>
                <a:spcPct val="110000"/>
              </a:lnSpc>
              <a:buNone/>
            </a:pPr>
            <a:r>
              <a:rPr lang="en-GB" sz="1800" dirty="0"/>
              <a:t>It is due to</a:t>
            </a:r>
          </a:p>
          <a:p>
            <a:pPr>
              <a:lnSpc>
                <a:spcPct val="110000"/>
              </a:lnSpc>
            </a:pPr>
            <a:r>
              <a:rPr lang="en-US" sz="1800" dirty="0"/>
              <a:t>Community and Tool Support</a:t>
            </a:r>
          </a:p>
          <a:p>
            <a:pPr>
              <a:lnSpc>
                <a:spcPct val="110000"/>
              </a:lnSpc>
            </a:pPr>
            <a:r>
              <a:rPr lang="en-US" sz="1800" dirty="0"/>
              <a:t>Visualization</a:t>
            </a:r>
          </a:p>
          <a:p>
            <a:pPr>
              <a:lnSpc>
                <a:spcPct val="110000"/>
              </a:lnSpc>
            </a:pPr>
            <a:r>
              <a:rPr lang="en-US" sz="1800" dirty="0"/>
              <a:t>Local and Global Explanations</a:t>
            </a:r>
          </a:p>
        </p:txBody>
      </p:sp>
    </p:spTree>
    <p:extLst>
      <p:ext uri="{BB962C8B-B14F-4D97-AF65-F5344CB8AC3E}">
        <p14:creationId xmlns:p14="http://schemas.microsoft.com/office/powerpoint/2010/main" val="16666720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174" name="Group 173">
            <a:extLst>
              <a:ext uri="{FF2B5EF4-FFF2-40B4-BE49-F238E27FC236}">
                <a16:creationId xmlns:a16="http://schemas.microsoft.com/office/drawing/2014/main" id="{8E1DDAD8-1D10-4640-A034-BE90015E37B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75" name="Rectangle 174">
              <a:extLst>
                <a:ext uri="{FF2B5EF4-FFF2-40B4-BE49-F238E27FC236}">
                  <a16:creationId xmlns:a16="http://schemas.microsoft.com/office/drawing/2014/main" id="{52FE7688-721D-4A97-B007-BDE056094D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76" name="Picture 2">
              <a:extLst>
                <a:ext uri="{FF2B5EF4-FFF2-40B4-BE49-F238E27FC236}">
                  <a16:creationId xmlns:a16="http://schemas.microsoft.com/office/drawing/2014/main" id="{9E73A810-8571-4A9D-A3CB-336933AB4C0E}"/>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p14="http://schemas.microsoft.com/office/powerpoint/2010/main" xmlns:a14="http://schemas.microsoft.com/office/drawing/2010/main" xmlns:a16="http://schemas.microsoft.com/office/drawing/2014/main" xmlns="">
                  <a:solidFill>
                    <a:srgbClr val="FFFFFF"/>
                  </a:solidFill>
                </a14:hiddenFill>
              </a:ext>
            </a:extLst>
          </p:spPr>
        </p:pic>
      </p:grpSp>
      <p:pic>
        <p:nvPicPr>
          <p:cNvPr id="4" name="Picture 3" descr="close up of circuit board">
            <a:extLst>
              <a:ext uri="{FF2B5EF4-FFF2-40B4-BE49-F238E27FC236}">
                <a16:creationId xmlns:a16="http://schemas.microsoft.com/office/drawing/2014/main" id="{4B216623-4B59-4FC0-8E90-468349035D24}"/>
              </a:ext>
            </a:extLst>
          </p:cNvPr>
          <p:cNvPicPr>
            <a:picLocks noChangeAspect="1"/>
          </p:cNvPicPr>
          <p:nvPr/>
        </p:nvPicPr>
        <p:blipFill rotWithShape="1">
          <a:blip r:embed="rId4">
            <a:alphaModFix amt="30000"/>
          </a:blip>
          <a:srcRect l="17220" r="9210" b="-1"/>
          <a:stretch/>
        </p:blipFill>
        <p:spPr>
          <a:xfrm>
            <a:off x="-5596" y="10"/>
            <a:ext cx="5263396" cy="6857990"/>
          </a:xfrm>
          <a:prstGeom prst="rect">
            <a:avLst/>
          </a:prstGeom>
        </p:spPr>
      </p:pic>
      <p:grpSp>
        <p:nvGrpSpPr>
          <p:cNvPr id="178" name="Group 177">
            <a:extLst>
              <a:ext uri="{FF2B5EF4-FFF2-40B4-BE49-F238E27FC236}">
                <a16:creationId xmlns:a16="http://schemas.microsoft.com/office/drawing/2014/main" id="{FD642FB6-2808-4BC5-AE0B-7302C24B78A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179" name="Rectangle 178">
              <a:extLst>
                <a:ext uri="{FF2B5EF4-FFF2-40B4-BE49-F238E27FC236}">
                  <a16:creationId xmlns:a16="http://schemas.microsoft.com/office/drawing/2014/main" id="{0B0B8F04-D9A7-48E5-A29C-51A66B59DFF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180" name="Freeform 6">
              <a:extLst>
                <a:ext uri="{FF2B5EF4-FFF2-40B4-BE49-F238E27FC236}">
                  <a16:creationId xmlns:a16="http://schemas.microsoft.com/office/drawing/2014/main" id="{D6D18883-6BFF-42BB-8088-FCCF83F9CFC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1" name="Freeform 7">
              <a:extLst>
                <a:ext uri="{FF2B5EF4-FFF2-40B4-BE49-F238E27FC236}">
                  <a16:creationId xmlns:a16="http://schemas.microsoft.com/office/drawing/2014/main" id="{1D0FEFB3-A009-4D0F-9107-C0B17786FB0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2" name="Rectangle 181">
              <a:extLst>
                <a:ext uri="{FF2B5EF4-FFF2-40B4-BE49-F238E27FC236}">
                  <a16:creationId xmlns:a16="http://schemas.microsoft.com/office/drawing/2014/main" id="{78E86C7F-B981-4448-8A1A-856F7124FF4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183" name="Freeform 9">
              <a:extLst>
                <a:ext uri="{FF2B5EF4-FFF2-40B4-BE49-F238E27FC236}">
                  <a16:creationId xmlns:a16="http://schemas.microsoft.com/office/drawing/2014/main" id="{4C6CFFD9-BA00-4184-8310-5FC9550954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4" name="Freeform 10">
              <a:extLst>
                <a:ext uri="{FF2B5EF4-FFF2-40B4-BE49-F238E27FC236}">
                  <a16:creationId xmlns:a16="http://schemas.microsoft.com/office/drawing/2014/main" id="{A1892DF3-4848-496C-8664-DFD32EE250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5" name="Freeform 11">
              <a:extLst>
                <a:ext uri="{FF2B5EF4-FFF2-40B4-BE49-F238E27FC236}">
                  <a16:creationId xmlns:a16="http://schemas.microsoft.com/office/drawing/2014/main" id="{D6DB8C30-651E-4D8F-A70C-163FC58427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6" name="Freeform 12">
              <a:extLst>
                <a:ext uri="{FF2B5EF4-FFF2-40B4-BE49-F238E27FC236}">
                  <a16:creationId xmlns:a16="http://schemas.microsoft.com/office/drawing/2014/main" id="{563DFB81-F969-4F44-BA6C-6347956423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7" name="Freeform 13">
              <a:extLst>
                <a:ext uri="{FF2B5EF4-FFF2-40B4-BE49-F238E27FC236}">
                  <a16:creationId xmlns:a16="http://schemas.microsoft.com/office/drawing/2014/main" id="{8E5DE346-AFCA-40DA-B5E2-93A86EA54C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8" name="Freeform 14">
              <a:extLst>
                <a:ext uri="{FF2B5EF4-FFF2-40B4-BE49-F238E27FC236}">
                  <a16:creationId xmlns:a16="http://schemas.microsoft.com/office/drawing/2014/main" id="{77A34306-2AE8-43D0-9686-E97B3B53FE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9" name="Freeform 15">
              <a:extLst>
                <a:ext uri="{FF2B5EF4-FFF2-40B4-BE49-F238E27FC236}">
                  <a16:creationId xmlns:a16="http://schemas.microsoft.com/office/drawing/2014/main" id="{B9CC10F0-FFCD-4CB9-AF4C-22722D20B7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0" name="Freeform 16">
              <a:extLst>
                <a:ext uri="{FF2B5EF4-FFF2-40B4-BE49-F238E27FC236}">
                  <a16:creationId xmlns:a16="http://schemas.microsoft.com/office/drawing/2014/main" id="{2A6B0E38-C962-4491-BFDA-75378B4D674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1" name="Freeform 17">
              <a:extLst>
                <a:ext uri="{FF2B5EF4-FFF2-40B4-BE49-F238E27FC236}">
                  <a16:creationId xmlns:a16="http://schemas.microsoft.com/office/drawing/2014/main" id="{655F640B-8407-487C-8696-F47451478E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2" name="Freeform 18">
              <a:extLst>
                <a:ext uri="{FF2B5EF4-FFF2-40B4-BE49-F238E27FC236}">
                  <a16:creationId xmlns:a16="http://schemas.microsoft.com/office/drawing/2014/main" id="{FAB4F099-4FF6-4410-A5B9-2A5355719C9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3" name="Freeform 19">
              <a:extLst>
                <a:ext uri="{FF2B5EF4-FFF2-40B4-BE49-F238E27FC236}">
                  <a16:creationId xmlns:a16="http://schemas.microsoft.com/office/drawing/2014/main" id="{6FE80B6E-3DA9-4304-9925-12E578C4E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4" name="Freeform 20">
              <a:extLst>
                <a:ext uri="{FF2B5EF4-FFF2-40B4-BE49-F238E27FC236}">
                  <a16:creationId xmlns:a16="http://schemas.microsoft.com/office/drawing/2014/main" id="{67D1CB75-0CBA-4E13-924C-21F221D7BF6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5" name="Freeform 21">
              <a:extLst>
                <a:ext uri="{FF2B5EF4-FFF2-40B4-BE49-F238E27FC236}">
                  <a16:creationId xmlns:a16="http://schemas.microsoft.com/office/drawing/2014/main" id="{F2CC783B-FA45-4777-A76A-982B285C7C4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6" name="Freeform 22">
              <a:extLst>
                <a:ext uri="{FF2B5EF4-FFF2-40B4-BE49-F238E27FC236}">
                  <a16:creationId xmlns:a16="http://schemas.microsoft.com/office/drawing/2014/main" id="{D68F4DD3-D736-4B78-972E-F5128CFBE7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7" name="Freeform 23">
              <a:extLst>
                <a:ext uri="{FF2B5EF4-FFF2-40B4-BE49-F238E27FC236}">
                  <a16:creationId xmlns:a16="http://schemas.microsoft.com/office/drawing/2014/main" id="{B14AF103-15B3-4796-A71A-297D37E176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8" name="Freeform 24">
              <a:extLst>
                <a:ext uri="{FF2B5EF4-FFF2-40B4-BE49-F238E27FC236}">
                  <a16:creationId xmlns:a16="http://schemas.microsoft.com/office/drawing/2014/main" id="{B0B240FB-0453-4B6F-9F9B-C2C3305AC5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9" name="Freeform 25">
              <a:extLst>
                <a:ext uri="{FF2B5EF4-FFF2-40B4-BE49-F238E27FC236}">
                  <a16:creationId xmlns:a16="http://schemas.microsoft.com/office/drawing/2014/main" id="{EBBBDCEE-433E-40F3-B49D-375CB162A8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0" name="Freeform 26">
              <a:extLst>
                <a:ext uri="{FF2B5EF4-FFF2-40B4-BE49-F238E27FC236}">
                  <a16:creationId xmlns:a16="http://schemas.microsoft.com/office/drawing/2014/main" id="{09B123C6-141E-4A37-B5A7-27E7764FA1F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1" name="Freeform 27">
              <a:extLst>
                <a:ext uri="{FF2B5EF4-FFF2-40B4-BE49-F238E27FC236}">
                  <a16:creationId xmlns:a16="http://schemas.microsoft.com/office/drawing/2014/main" id="{1FA1F521-36A1-49FF-84A7-229E8970F7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2" name="Freeform 28">
              <a:extLst>
                <a:ext uri="{FF2B5EF4-FFF2-40B4-BE49-F238E27FC236}">
                  <a16:creationId xmlns:a16="http://schemas.microsoft.com/office/drawing/2014/main" id="{DE512F89-D901-4487-A42C-02345EC5FCD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3" name="Freeform 29">
              <a:extLst>
                <a:ext uri="{FF2B5EF4-FFF2-40B4-BE49-F238E27FC236}">
                  <a16:creationId xmlns:a16="http://schemas.microsoft.com/office/drawing/2014/main" id="{ED3ED0E5-3226-4B78-B3EA-C591824B89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4" name="Freeform 30">
              <a:extLst>
                <a:ext uri="{FF2B5EF4-FFF2-40B4-BE49-F238E27FC236}">
                  <a16:creationId xmlns:a16="http://schemas.microsoft.com/office/drawing/2014/main" id="{9CBB1F68-B6DE-4ECF-B20F-328F9811E2F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5" name="Freeform 31">
              <a:extLst>
                <a:ext uri="{FF2B5EF4-FFF2-40B4-BE49-F238E27FC236}">
                  <a16:creationId xmlns:a16="http://schemas.microsoft.com/office/drawing/2014/main" id="{A566C551-9523-4D97-A8CF-5C91F436C5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6" name="Freeform 32">
              <a:extLst>
                <a:ext uri="{FF2B5EF4-FFF2-40B4-BE49-F238E27FC236}">
                  <a16:creationId xmlns:a16="http://schemas.microsoft.com/office/drawing/2014/main" id="{9E166BA0-9268-4419-9332-2D30C212397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7" name="Rectangle 206">
              <a:extLst>
                <a:ext uri="{FF2B5EF4-FFF2-40B4-BE49-F238E27FC236}">
                  <a16:creationId xmlns:a16="http://schemas.microsoft.com/office/drawing/2014/main" id="{B700C031-AA54-4DC7-B8A2-2569B3FA653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208" name="Freeform 34">
              <a:extLst>
                <a:ext uri="{FF2B5EF4-FFF2-40B4-BE49-F238E27FC236}">
                  <a16:creationId xmlns:a16="http://schemas.microsoft.com/office/drawing/2014/main" id="{03045EC8-ECC8-473F-8786-DE266F05B15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9" name="Freeform 35">
              <a:extLst>
                <a:ext uri="{FF2B5EF4-FFF2-40B4-BE49-F238E27FC236}">
                  <a16:creationId xmlns:a16="http://schemas.microsoft.com/office/drawing/2014/main" id="{9337EBA2-5088-4A44-8C0B-A6EE78989C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0" name="Freeform 36">
              <a:extLst>
                <a:ext uri="{FF2B5EF4-FFF2-40B4-BE49-F238E27FC236}">
                  <a16:creationId xmlns:a16="http://schemas.microsoft.com/office/drawing/2014/main" id="{3486A705-2593-45C9-A13E-8E2FB7C354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1" name="Freeform 37">
              <a:extLst>
                <a:ext uri="{FF2B5EF4-FFF2-40B4-BE49-F238E27FC236}">
                  <a16:creationId xmlns:a16="http://schemas.microsoft.com/office/drawing/2014/main" id="{F357321C-6DEE-4D02-A997-75E47EE0E0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2" name="Freeform 38">
              <a:extLst>
                <a:ext uri="{FF2B5EF4-FFF2-40B4-BE49-F238E27FC236}">
                  <a16:creationId xmlns:a16="http://schemas.microsoft.com/office/drawing/2014/main" id="{D0B8F87F-3530-4BCD-A8E5-C1B83707B5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3" name="Freeform 39">
              <a:extLst>
                <a:ext uri="{FF2B5EF4-FFF2-40B4-BE49-F238E27FC236}">
                  <a16:creationId xmlns:a16="http://schemas.microsoft.com/office/drawing/2014/main" id="{5BE86BA3-AB0E-4F70-A552-0D9EB9E98E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4" name="Freeform 40">
              <a:extLst>
                <a:ext uri="{FF2B5EF4-FFF2-40B4-BE49-F238E27FC236}">
                  <a16:creationId xmlns:a16="http://schemas.microsoft.com/office/drawing/2014/main" id="{DF5FE773-B9AE-4A3F-8EDC-165CE579BDC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5" name="Freeform 41">
              <a:extLst>
                <a:ext uri="{FF2B5EF4-FFF2-40B4-BE49-F238E27FC236}">
                  <a16:creationId xmlns:a16="http://schemas.microsoft.com/office/drawing/2014/main" id="{4A03D7BE-B358-4F8B-85EA-65E0CBF2D1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6" name="Freeform 42">
              <a:extLst>
                <a:ext uri="{FF2B5EF4-FFF2-40B4-BE49-F238E27FC236}">
                  <a16:creationId xmlns:a16="http://schemas.microsoft.com/office/drawing/2014/main" id="{A6548877-0957-435B-A419-389A278E57E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7" name="Freeform 43">
              <a:extLst>
                <a:ext uri="{FF2B5EF4-FFF2-40B4-BE49-F238E27FC236}">
                  <a16:creationId xmlns:a16="http://schemas.microsoft.com/office/drawing/2014/main" id="{B2D5EA95-9E60-468A-8DA1-40F05C9BDA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8" name="Freeform 44">
              <a:extLst>
                <a:ext uri="{FF2B5EF4-FFF2-40B4-BE49-F238E27FC236}">
                  <a16:creationId xmlns:a16="http://schemas.microsoft.com/office/drawing/2014/main" id="{C9B409CE-11E5-40D1-8C9B-86614EAE2A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9" name="Rectangle 218">
              <a:extLst>
                <a:ext uri="{FF2B5EF4-FFF2-40B4-BE49-F238E27FC236}">
                  <a16:creationId xmlns:a16="http://schemas.microsoft.com/office/drawing/2014/main" id="{9E594AF5-DB50-4227-AC2F-10EE5233C41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220" name="Freeform 46">
              <a:extLst>
                <a:ext uri="{FF2B5EF4-FFF2-40B4-BE49-F238E27FC236}">
                  <a16:creationId xmlns:a16="http://schemas.microsoft.com/office/drawing/2014/main" id="{9335DCAF-74A2-4994-B5BF-1C079A40A5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1" name="Freeform 47">
              <a:extLst>
                <a:ext uri="{FF2B5EF4-FFF2-40B4-BE49-F238E27FC236}">
                  <a16:creationId xmlns:a16="http://schemas.microsoft.com/office/drawing/2014/main" id="{1DC8E1A2-0C6B-4BA9-85F4-3645AED5DEA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2" name="Freeform 48">
              <a:extLst>
                <a:ext uri="{FF2B5EF4-FFF2-40B4-BE49-F238E27FC236}">
                  <a16:creationId xmlns:a16="http://schemas.microsoft.com/office/drawing/2014/main" id="{28F38DE0-3BEE-441A-8212-E77DA2328A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3" name="Freeform 49">
              <a:extLst>
                <a:ext uri="{FF2B5EF4-FFF2-40B4-BE49-F238E27FC236}">
                  <a16:creationId xmlns:a16="http://schemas.microsoft.com/office/drawing/2014/main" id="{AE81208E-D239-496C-A312-506B0241B31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4" name="Freeform 50">
              <a:extLst>
                <a:ext uri="{FF2B5EF4-FFF2-40B4-BE49-F238E27FC236}">
                  <a16:creationId xmlns:a16="http://schemas.microsoft.com/office/drawing/2014/main" id="{242FE966-DDA4-4668-B8D6-C4B0D4C78E5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5" name="Freeform 51">
              <a:extLst>
                <a:ext uri="{FF2B5EF4-FFF2-40B4-BE49-F238E27FC236}">
                  <a16:creationId xmlns:a16="http://schemas.microsoft.com/office/drawing/2014/main" id="{FB0A5F60-550F-4025-9DCE-6F42A7C064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6" name="Freeform 52">
              <a:extLst>
                <a:ext uri="{FF2B5EF4-FFF2-40B4-BE49-F238E27FC236}">
                  <a16:creationId xmlns:a16="http://schemas.microsoft.com/office/drawing/2014/main" id="{D7B61D18-4A61-44C9-A809-40639E8C1D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7" name="Freeform 53">
              <a:extLst>
                <a:ext uri="{FF2B5EF4-FFF2-40B4-BE49-F238E27FC236}">
                  <a16:creationId xmlns:a16="http://schemas.microsoft.com/office/drawing/2014/main" id="{CB26E7EB-DC12-4BA7-B5DE-09EF2C1D0A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8" name="Freeform 54">
              <a:extLst>
                <a:ext uri="{FF2B5EF4-FFF2-40B4-BE49-F238E27FC236}">
                  <a16:creationId xmlns:a16="http://schemas.microsoft.com/office/drawing/2014/main" id="{921237B4-9D85-4611-851F-5DBD71544A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9" name="Freeform 55">
              <a:extLst>
                <a:ext uri="{FF2B5EF4-FFF2-40B4-BE49-F238E27FC236}">
                  <a16:creationId xmlns:a16="http://schemas.microsoft.com/office/drawing/2014/main" id="{C91509DE-9FAA-4E84-BCC1-CDDBEA8AC0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30" name="Freeform 56">
              <a:extLst>
                <a:ext uri="{FF2B5EF4-FFF2-40B4-BE49-F238E27FC236}">
                  <a16:creationId xmlns:a16="http://schemas.microsoft.com/office/drawing/2014/main" id="{C7029B06-6A09-4E46-BA86-F3C66DBDD4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31" name="Freeform 57">
              <a:extLst>
                <a:ext uri="{FF2B5EF4-FFF2-40B4-BE49-F238E27FC236}">
                  <a16:creationId xmlns:a16="http://schemas.microsoft.com/office/drawing/2014/main" id="{FF4ACFBF-D1F2-47B1-B0EB-F08C6508BD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32" name="Freeform 58">
              <a:extLst>
                <a:ext uri="{FF2B5EF4-FFF2-40B4-BE49-F238E27FC236}">
                  <a16:creationId xmlns:a16="http://schemas.microsoft.com/office/drawing/2014/main" id="{A6FD1991-3A0E-4F63-BAD9-A98C298604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grpSp>
      <p:sp>
        <p:nvSpPr>
          <p:cNvPr id="2" name="Title 1">
            <a:extLst>
              <a:ext uri="{FF2B5EF4-FFF2-40B4-BE49-F238E27FC236}">
                <a16:creationId xmlns:a16="http://schemas.microsoft.com/office/drawing/2014/main" id="{0A6BCF94-F108-4D92-8C4F-CD9273947A31}"/>
              </a:ext>
            </a:extLst>
          </p:cNvPr>
          <p:cNvSpPr>
            <a:spLocks noGrp="1"/>
          </p:cNvSpPr>
          <p:nvPr>
            <p:ph type="title"/>
          </p:nvPr>
        </p:nvSpPr>
        <p:spPr>
          <a:xfrm>
            <a:off x="6096000" y="259253"/>
            <a:ext cx="4756677" cy="1478570"/>
          </a:xfrm>
        </p:spPr>
        <p:txBody>
          <a:bodyPr>
            <a:normAutofit/>
          </a:bodyPr>
          <a:lstStyle/>
          <a:p>
            <a:r>
              <a:rPr lang="en-US" sz="3200" dirty="0"/>
              <a:t>Lime </a:t>
            </a:r>
            <a:br>
              <a:rPr lang="en-US" sz="3200" dirty="0"/>
            </a:br>
            <a:r>
              <a:rPr lang="en-US" sz="1400" dirty="0"/>
              <a:t>Local Interpretable Model-agnostic Explanations</a:t>
            </a:r>
            <a:endParaRPr lang="en-US" sz="3200" dirty="0"/>
          </a:p>
        </p:txBody>
      </p:sp>
      <p:sp>
        <p:nvSpPr>
          <p:cNvPr id="3" name="Content Placeholder 2">
            <a:extLst>
              <a:ext uri="{FF2B5EF4-FFF2-40B4-BE49-F238E27FC236}">
                <a16:creationId xmlns:a16="http://schemas.microsoft.com/office/drawing/2014/main" id="{78399AB7-9E36-4EAD-B44A-9E0CEA24AACE}"/>
              </a:ext>
            </a:extLst>
          </p:cNvPr>
          <p:cNvSpPr>
            <a:spLocks noGrp="1"/>
          </p:cNvSpPr>
          <p:nvPr>
            <p:ph idx="1"/>
          </p:nvPr>
        </p:nvSpPr>
        <p:spPr>
          <a:xfrm>
            <a:off x="6096000" y="1814249"/>
            <a:ext cx="3084892" cy="4784498"/>
          </a:xfrm>
        </p:spPr>
        <p:txBody>
          <a:bodyPr>
            <a:normAutofit fontScale="92500"/>
          </a:bodyPr>
          <a:lstStyle/>
          <a:p>
            <a:pPr>
              <a:lnSpc>
                <a:spcPct val="110000"/>
              </a:lnSpc>
            </a:pPr>
            <a:r>
              <a:rPr lang="en-GB" sz="1600" dirty="0"/>
              <a:t>LIME emphasizes the critical need for explanations in machine learning models to foster trust. Users are more likely to trust and effectively utilize models if they understand the reasoning behind individual predictions and the overall model behaviour.</a:t>
            </a:r>
          </a:p>
          <a:p>
            <a:pPr>
              <a:lnSpc>
                <a:spcPct val="110000"/>
              </a:lnSpc>
            </a:pPr>
            <a:r>
              <a:rPr lang="en-GB" sz="1600" dirty="0"/>
              <a:t> LIME is introduced as a novel technique that explains the predictions of any classifier or regressor in an interpretable and faithful manner. It works by approximating the complex model locally with an interpretable model, which helps users understand the prediction for a specific instance.</a:t>
            </a:r>
            <a:endParaRPr lang="en-US" sz="1600" dirty="0"/>
          </a:p>
        </p:txBody>
      </p:sp>
    </p:spTree>
    <p:extLst>
      <p:ext uri="{BB962C8B-B14F-4D97-AF65-F5344CB8AC3E}">
        <p14:creationId xmlns:p14="http://schemas.microsoft.com/office/powerpoint/2010/main" val="10948493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174" name="Group 173">
            <a:extLst>
              <a:ext uri="{FF2B5EF4-FFF2-40B4-BE49-F238E27FC236}">
                <a16:creationId xmlns:a16="http://schemas.microsoft.com/office/drawing/2014/main" id="{8E1DDAD8-1D10-4640-A034-BE90015E37B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75" name="Rectangle 174">
              <a:extLst>
                <a:ext uri="{FF2B5EF4-FFF2-40B4-BE49-F238E27FC236}">
                  <a16:creationId xmlns:a16="http://schemas.microsoft.com/office/drawing/2014/main" id="{52FE7688-721D-4A97-B007-BDE056094D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76" name="Picture 2">
              <a:extLst>
                <a:ext uri="{FF2B5EF4-FFF2-40B4-BE49-F238E27FC236}">
                  <a16:creationId xmlns:a16="http://schemas.microsoft.com/office/drawing/2014/main" id="{9E73A810-8571-4A9D-A3CB-336933AB4C0E}"/>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pic>
        <p:nvPicPr>
          <p:cNvPr id="4" name="Picture 3" descr="close up of circuit board">
            <a:extLst>
              <a:ext uri="{FF2B5EF4-FFF2-40B4-BE49-F238E27FC236}">
                <a16:creationId xmlns:a16="http://schemas.microsoft.com/office/drawing/2014/main" id="{4B216623-4B59-4FC0-8E90-468349035D24}"/>
              </a:ext>
            </a:extLst>
          </p:cNvPr>
          <p:cNvPicPr>
            <a:picLocks noChangeAspect="1"/>
          </p:cNvPicPr>
          <p:nvPr/>
        </p:nvPicPr>
        <p:blipFill rotWithShape="1">
          <a:blip r:embed="rId4">
            <a:alphaModFix amt="30000"/>
          </a:blip>
          <a:srcRect l="17220" r="9210" b="-1"/>
          <a:stretch/>
        </p:blipFill>
        <p:spPr>
          <a:xfrm>
            <a:off x="-5596" y="10"/>
            <a:ext cx="5263396" cy="6857990"/>
          </a:xfrm>
          <a:prstGeom prst="rect">
            <a:avLst/>
          </a:prstGeom>
        </p:spPr>
      </p:pic>
      <p:grpSp>
        <p:nvGrpSpPr>
          <p:cNvPr id="178" name="Group 177">
            <a:extLst>
              <a:ext uri="{FF2B5EF4-FFF2-40B4-BE49-F238E27FC236}">
                <a16:creationId xmlns:a16="http://schemas.microsoft.com/office/drawing/2014/main" id="{FD642FB6-2808-4BC5-AE0B-7302C24B78A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179" name="Rectangle 178">
              <a:extLst>
                <a:ext uri="{FF2B5EF4-FFF2-40B4-BE49-F238E27FC236}">
                  <a16:creationId xmlns:a16="http://schemas.microsoft.com/office/drawing/2014/main" id="{0B0B8F04-D9A7-48E5-A29C-51A66B59DFF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80" name="Freeform 6">
              <a:extLst>
                <a:ext uri="{FF2B5EF4-FFF2-40B4-BE49-F238E27FC236}">
                  <a16:creationId xmlns:a16="http://schemas.microsoft.com/office/drawing/2014/main" id="{D6D18883-6BFF-42BB-8088-FCCF83F9CFC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1" name="Freeform 7">
              <a:extLst>
                <a:ext uri="{FF2B5EF4-FFF2-40B4-BE49-F238E27FC236}">
                  <a16:creationId xmlns:a16="http://schemas.microsoft.com/office/drawing/2014/main" id="{1D0FEFB3-A009-4D0F-9107-C0B17786FB0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2" name="Rectangle 181">
              <a:extLst>
                <a:ext uri="{FF2B5EF4-FFF2-40B4-BE49-F238E27FC236}">
                  <a16:creationId xmlns:a16="http://schemas.microsoft.com/office/drawing/2014/main" id="{78E86C7F-B981-4448-8A1A-856F7124FF4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83" name="Freeform 9">
              <a:extLst>
                <a:ext uri="{FF2B5EF4-FFF2-40B4-BE49-F238E27FC236}">
                  <a16:creationId xmlns:a16="http://schemas.microsoft.com/office/drawing/2014/main" id="{4C6CFFD9-BA00-4184-8310-5FC9550954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4" name="Freeform 10">
              <a:extLst>
                <a:ext uri="{FF2B5EF4-FFF2-40B4-BE49-F238E27FC236}">
                  <a16:creationId xmlns:a16="http://schemas.microsoft.com/office/drawing/2014/main" id="{A1892DF3-4848-496C-8664-DFD32EE250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5" name="Freeform 11">
              <a:extLst>
                <a:ext uri="{FF2B5EF4-FFF2-40B4-BE49-F238E27FC236}">
                  <a16:creationId xmlns:a16="http://schemas.microsoft.com/office/drawing/2014/main" id="{D6DB8C30-651E-4D8F-A70C-163FC58427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6" name="Freeform 12">
              <a:extLst>
                <a:ext uri="{FF2B5EF4-FFF2-40B4-BE49-F238E27FC236}">
                  <a16:creationId xmlns:a16="http://schemas.microsoft.com/office/drawing/2014/main" id="{563DFB81-F969-4F44-BA6C-6347956423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7" name="Freeform 13">
              <a:extLst>
                <a:ext uri="{FF2B5EF4-FFF2-40B4-BE49-F238E27FC236}">
                  <a16:creationId xmlns:a16="http://schemas.microsoft.com/office/drawing/2014/main" id="{8E5DE346-AFCA-40DA-B5E2-93A86EA54C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8" name="Freeform 14">
              <a:extLst>
                <a:ext uri="{FF2B5EF4-FFF2-40B4-BE49-F238E27FC236}">
                  <a16:creationId xmlns:a16="http://schemas.microsoft.com/office/drawing/2014/main" id="{77A34306-2AE8-43D0-9686-E97B3B53FE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9" name="Freeform 15">
              <a:extLst>
                <a:ext uri="{FF2B5EF4-FFF2-40B4-BE49-F238E27FC236}">
                  <a16:creationId xmlns:a16="http://schemas.microsoft.com/office/drawing/2014/main" id="{B9CC10F0-FFCD-4CB9-AF4C-22722D20B7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0" name="Freeform 16">
              <a:extLst>
                <a:ext uri="{FF2B5EF4-FFF2-40B4-BE49-F238E27FC236}">
                  <a16:creationId xmlns:a16="http://schemas.microsoft.com/office/drawing/2014/main" id="{2A6B0E38-C962-4491-BFDA-75378B4D674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1" name="Freeform 17">
              <a:extLst>
                <a:ext uri="{FF2B5EF4-FFF2-40B4-BE49-F238E27FC236}">
                  <a16:creationId xmlns:a16="http://schemas.microsoft.com/office/drawing/2014/main" id="{655F640B-8407-487C-8696-F47451478E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2" name="Freeform 18">
              <a:extLst>
                <a:ext uri="{FF2B5EF4-FFF2-40B4-BE49-F238E27FC236}">
                  <a16:creationId xmlns:a16="http://schemas.microsoft.com/office/drawing/2014/main" id="{FAB4F099-4FF6-4410-A5B9-2A5355719C9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3" name="Freeform 19">
              <a:extLst>
                <a:ext uri="{FF2B5EF4-FFF2-40B4-BE49-F238E27FC236}">
                  <a16:creationId xmlns:a16="http://schemas.microsoft.com/office/drawing/2014/main" id="{6FE80B6E-3DA9-4304-9925-12E578C4E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4" name="Freeform 20">
              <a:extLst>
                <a:ext uri="{FF2B5EF4-FFF2-40B4-BE49-F238E27FC236}">
                  <a16:creationId xmlns:a16="http://schemas.microsoft.com/office/drawing/2014/main" id="{67D1CB75-0CBA-4E13-924C-21F221D7BF6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5" name="Freeform 21">
              <a:extLst>
                <a:ext uri="{FF2B5EF4-FFF2-40B4-BE49-F238E27FC236}">
                  <a16:creationId xmlns:a16="http://schemas.microsoft.com/office/drawing/2014/main" id="{F2CC783B-FA45-4777-A76A-982B285C7C4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6" name="Freeform 22">
              <a:extLst>
                <a:ext uri="{FF2B5EF4-FFF2-40B4-BE49-F238E27FC236}">
                  <a16:creationId xmlns:a16="http://schemas.microsoft.com/office/drawing/2014/main" id="{D68F4DD3-D736-4B78-972E-F5128CFBE7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7" name="Freeform 23">
              <a:extLst>
                <a:ext uri="{FF2B5EF4-FFF2-40B4-BE49-F238E27FC236}">
                  <a16:creationId xmlns:a16="http://schemas.microsoft.com/office/drawing/2014/main" id="{B14AF103-15B3-4796-A71A-297D37E176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8" name="Freeform 24">
              <a:extLst>
                <a:ext uri="{FF2B5EF4-FFF2-40B4-BE49-F238E27FC236}">
                  <a16:creationId xmlns:a16="http://schemas.microsoft.com/office/drawing/2014/main" id="{B0B240FB-0453-4B6F-9F9B-C2C3305AC5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9" name="Freeform 25">
              <a:extLst>
                <a:ext uri="{FF2B5EF4-FFF2-40B4-BE49-F238E27FC236}">
                  <a16:creationId xmlns:a16="http://schemas.microsoft.com/office/drawing/2014/main" id="{EBBBDCEE-433E-40F3-B49D-375CB162A8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0" name="Freeform 26">
              <a:extLst>
                <a:ext uri="{FF2B5EF4-FFF2-40B4-BE49-F238E27FC236}">
                  <a16:creationId xmlns:a16="http://schemas.microsoft.com/office/drawing/2014/main" id="{09B123C6-141E-4A37-B5A7-27E7764FA1F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1" name="Freeform 27">
              <a:extLst>
                <a:ext uri="{FF2B5EF4-FFF2-40B4-BE49-F238E27FC236}">
                  <a16:creationId xmlns:a16="http://schemas.microsoft.com/office/drawing/2014/main" id="{1FA1F521-36A1-49FF-84A7-229E8970F7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2" name="Freeform 28">
              <a:extLst>
                <a:ext uri="{FF2B5EF4-FFF2-40B4-BE49-F238E27FC236}">
                  <a16:creationId xmlns:a16="http://schemas.microsoft.com/office/drawing/2014/main" id="{DE512F89-D901-4487-A42C-02345EC5FCD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3" name="Freeform 29">
              <a:extLst>
                <a:ext uri="{FF2B5EF4-FFF2-40B4-BE49-F238E27FC236}">
                  <a16:creationId xmlns:a16="http://schemas.microsoft.com/office/drawing/2014/main" id="{ED3ED0E5-3226-4B78-B3EA-C591824B89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4" name="Freeform 30">
              <a:extLst>
                <a:ext uri="{FF2B5EF4-FFF2-40B4-BE49-F238E27FC236}">
                  <a16:creationId xmlns:a16="http://schemas.microsoft.com/office/drawing/2014/main" id="{9CBB1F68-B6DE-4ECF-B20F-328F9811E2F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5" name="Freeform 31">
              <a:extLst>
                <a:ext uri="{FF2B5EF4-FFF2-40B4-BE49-F238E27FC236}">
                  <a16:creationId xmlns:a16="http://schemas.microsoft.com/office/drawing/2014/main" id="{A566C551-9523-4D97-A8CF-5C91F436C5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6" name="Freeform 32">
              <a:extLst>
                <a:ext uri="{FF2B5EF4-FFF2-40B4-BE49-F238E27FC236}">
                  <a16:creationId xmlns:a16="http://schemas.microsoft.com/office/drawing/2014/main" id="{9E166BA0-9268-4419-9332-2D30C212397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7" name="Rectangle 206">
              <a:extLst>
                <a:ext uri="{FF2B5EF4-FFF2-40B4-BE49-F238E27FC236}">
                  <a16:creationId xmlns:a16="http://schemas.microsoft.com/office/drawing/2014/main" id="{B700C031-AA54-4DC7-B8A2-2569B3FA653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208" name="Freeform 34">
              <a:extLst>
                <a:ext uri="{FF2B5EF4-FFF2-40B4-BE49-F238E27FC236}">
                  <a16:creationId xmlns:a16="http://schemas.microsoft.com/office/drawing/2014/main" id="{03045EC8-ECC8-473F-8786-DE266F05B15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9" name="Freeform 35">
              <a:extLst>
                <a:ext uri="{FF2B5EF4-FFF2-40B4-BE49-F238E27FC236}">
                  <a16:creationId xmlns:a16="http://schemas.microsoft.com/office/drawing/2014/main" id="{9337EBA2-5088-4A44-8C0B-A6EE78989C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0" name="Freeform 36">
              <a:extLst>
                <a:ext uri="{FF2B5EF4-FFF2-40B4-BE49-F238E27FC236}">
                  <a16:creationId xmlns:a16="http://schemas.microsoft.com/office/drawing/2014/main" id="{3486A705-2593-45C9-A13E-8E2FB7C354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1" name="Freeform 37">
              <a:extLst>
                <a:ext uri="{FF2B5EF4-FFF2-40B4-BE49-F238E27FC236}">
                  <a16:creationId xmlns:a16="http://schemas.microsoft.com/office/drawing/2014/main" id="{F357321C-6DEE-4D02-A997-75E47EE0E0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2" name="Freeform 38">
              <a:extLst>
                <a:ext uri="{FF2B5EF4-FFF2-40B4-BE49-F238E27FC236}">
                  <a16:creationId xmlns:a16="http://schemas.microsoft.com/office/drawing/2014/main" id="{D0B8F87F-3530-4BCD-A8E5-C1B83707B5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3" name="Freeform 39">
              <a:extLst>
                <a:ext uri="{FF2B5EF4-FFF2-40B4-BE49-F238E27FC236}">
                  <a16:creationId xmlns:a16="http://schemas.microsoft.com/office/drawing/2014/main" id="{5BE86BA3-AB0E-4F70-A552-0D9EB9E98E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4" name="Freeform 40">
              <a:extLst>
                <a:ext uri="{FF2B5EF4-FFF2-40B4-BE49-F238E27FC236}">
                  <a16:creationId xmlns:a16="http://schemas.microsoft.com/office/drawing/2014/main" id="{DF5FE773-B9AE-4A3F-8EDC-165CE579BDC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5" name="Freeform 41">
              <a:extLst>
                <a:ext uri="{FF2B5EF4-FFF2-40B4-BE49-F238E27FC236}">
                  <a16:creationId xmlns:a16="http://schemas.microsoft.com/office/drawing/2014/main" id="{4A03D7BE-B358-4F8B-85EA-65E0CBF2D1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6" name="Freeform 42">
              <a:extLst>
                <a:ext uri="{FF2B5EF4-FFF2-40B4-BE49-F238E27FC236}">
                  <a16:creationId xmlns:a16="http://schemas.microsoft.com/office/drawing/2014/main" id="{A6548877-0957-435B-A419-389A278E57E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7" name="Freeform 43">
              <a:extLst>
                <a:ext uri="{FF2B5EF4-FFF2-40B4-BE49-F238E27FC236}">
                  <a16:creationId xmlns:a16="http://schemas.microsoft.com/office/drawing/2014/main" id="{B2D5EA95-9E60-468A-8DA1-40F05C9BDA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8" name="Freeform 44">
              <a:extLst>
                <a:ext uri="{FF2B5EF4-FFF2-40B4-BE49-F238E27FC236}">
                  <a16:creationId xmlns:a16="http://schemas.microsoft.com/office/drawing/2014/main" id="{C9B409CE-11E5-40D1-8C9B-86614EAE2A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9" name="Rectangle 218">
              <a:extLst>
                <a:ext uri="{FF2B5EF4-FFF2-40B4-BE49-F238E27FC236}">
                  <a16:creationId xmlns:a16="http://schemas.microsoft.com/office/drawing/2014/main" id="{9E594AF5-DB50-4227-AC2F-10EE5233C41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220" name="Freeform 46">
              <a:extLst>
                <a:ext uri="{FF2B5EF4-FFF2-40B4-BE49-F238E27FC236}">
                  <a16:creationId xmlns:a16="http://schemas.microsoft.com/office/drawing/2014/main" id="{9335DCAF-74A2-4994-B5BF-1C079A40A5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1" name="Freeform 47">
              <a:extLst>
                <a:ext uri="{FF2B5EF4-FFF2-40B4-BE49-F238E27FC236}">
                  <a16:creationId xmlns:a16="http://schemas.microsoft.com/office/drawing/2014/main" id="{1DC8E1A2-0C6B-4BA9-85F4-3645AED5DEA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2" name="Freeform 48">
              <a:extLst>
                <a:ext uri="{FF2B5EF4-FFF2-40B4-BE49-F238E27FC236}">
                  <a16:creationId xmlns:a16="http://schemas.microsoft.com/office/drawing/2014/main" id="{28F38DE0-3BEE-441A-8212-E77DA2328A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3" name="Freeform 49">
              <a:extLst>
                <a:ext uri="{FF2B5EF4-FFF2-40B4-BE49-F238E27FC236}">
                  <a16:creationId xmlns:a16="http://schemas.microsoft.com/office/drawing/2014/main" id="{AE81208E-D239-496C-A312-506B0241B31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4" name="Freeform 50">
              <a:extLst>
                <a:ext uri="{FF2B5EF4-FFF2-40B4-BE49-F238E27FC236}">
                  <a16:creationId xmlns:a16="http://schemas.microsoft.com/office/drawing/2014/main" id="{242FE966-DDA4-4668-B8D6-C4B0D4C78E5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5" name="Freeform 51">
              <a:extLst>
                <a:ext uri="{FF2B5EF4-FFF2-40B4-BE49-F238E27FC236}">
                  <a16:creationId xmlns:a16="http://schemas.microsoft.com/office/drawing/2014/main" id="{FB0A5F60-550F-4025-9DCE-6F42A7C064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6" name="Freeform 52">
              <a:extLst>
                <a:ext uri="{FF2B5EF4-FFF2-40B4-BE49-F238E27FC236}">
                  <a16:creationId xmlns:a16="http://schemas.microsoft.com/office/drawing/2014/main" id="{D7B61D18-4A61-44C9-A809-40639E8C1D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7" name="Freeform 53">
              <a:extLst>
                <a:ext uri="{FF2B5EF4-FFF2-40B4-BE49-F238E27FC236}">
                  <a16:creationId xmlns:a16="http://schemas.microsoft.com/office/drawing/2014/main" id="{CB26E7EB-DC12-4BA7-B5DE-09EF2C1D0A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8" name="Freeform 54">
              <a:extLst>
                <a:ext uri="{FF2B5EF4-FFF2-40B4-BE49-F238E27FC236}">
                  <a16:creationId xmlns:a16="http://schemas.microsoft.com/office/drawing/2014/main" id="{921237B4-9D85-4611-851F-5DBD71544A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9" name="Freeform 55">
              <a:extLst>
                <a:ext uri="{FF2B5EF4-FFF2-40B4-BE49-F238E27FC236}">
                  <a16:creationId xmlns:a16="http://schemas.microsoft.com/office/drawing/2014/main" id="{C91509DE-9FAA-4E84-BCC1-CDDBEA8AC0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30" name="Freeform 56">
              <a:extLst>
                <a:ext uri="{FF2B5EF4-FFF2-40B4-BE49-F238E27FC236}">
                  <a16:creationId xmlns:a16="http://schemas.microsoft.com/office/drawing/2014/main" id="{C7029B06-6A09-4E46-BA86-F3C66DBDD4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31" name="Freeform 57">
              <a:extLst>
                <a:ext uri="{FF2B5EF4-FFF2-40B4-BE49-F238E27FC236}">
                  <a16:creationId xmlns:a16="http://schemas.microsoft.com/office/drawing/2014/main" id="{FF4ACFBF-D1F2-47B1-B0EB-F08C6508BD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32" name="Freeform 58">
              <a:extLst>
                <a:ext uri="{FF2B5EF4-FFF2-40B4-BE49-F238E27FC236}">
                  <a16:creationId xmlns:a16="http://schemas.microsoft.com/office/drawing/2014/main" id="{A6FD1991-3A0E-4F63-BAD9-A98C298604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grpSp>
      <p:sp>
        <p:nvSpPr>
          <p:cNvPr id="2" name="Title 1">
            <a:extLst>
              <a:ext uri="{FF2B5EF4-FFF2-40B4-BE49-F238E27FC236}">
                <a16:creationId xmlns:a16="http://schemas.microsoft.com/office/drawing/2014/main" id="{0A6BCF94-F108-4D92-8C4F-CD9273947A31}"/>
              </a:ext>
            </a:extLst>
          </p:cNvPr>
          <p:cNvSpPr>
            <a:spLocks noGrp="1"/>
          </p:cNvSpPr>
          <p:nvPr>
            <p:ph type="title"/>
          </p:nvPr>
        </p:nvSpPr>
        <p:spPr>
          <a:xfrm>
            <a:off x="6096000" y="259253"/>
            <a:ext cx="4756677" cy="1478570"/>
          </a:xfrm>
        </p:spPr>
        <p:txBody>
          <a:bodyPr>
            <a:normAutofit/>
          </a:bodyPr>
          <a:lstStyle/>
          <a:p>
            <a:r>
              <a:rPr lang="en-US" sz="3200" dirty="0"/>
              <a:t>Lime</a:t>
            </a:r>
            <a:br>
              <a:rPr lang="en-US" sz="3200" dirty="0"/>
            </a:br>
            <a:r>
              <a:rPr lang="en-US" sz="1400" dirty="0"/>
              <a:t>Local Interpretable Model-agnostic Explanations</a:t>
            </a:r>
            <a:endParaRPr lang="en-US" sz="3200" dirty="0"/>
          </a:p>
        </p:txBody>
      </p:sp>
      <p:sp>
        <p:nvSpPr>
          <p:cNvPr id="3" name="Content Placeholder 2">
            <a:extLst>
              <a:ext uri="{FF2B5EF4-FFF2-40B4-BE49-F238E27FC236}">
                <a16:creationId xmlns:a16="http://schemas.microsoft.com/office/drawing/2014/main" id="{78399AB7-9E36-4EAD-B44A-9E0CEA24AACE}"/>
              </a:ext>
            </a:extLst>
          </p:cNvPr>
          <p:cNvSpPr>
            <a:spLocks noGrp="1"/>
          </p:cNvSpPr>
          <p:nvPr>
            <p:ph idx="1"/>
          </p:nvPr>
        </p:nvSpPr>
        <p:spPr>
          <a:xfrm>
            <a:off x="6096000" y="1814249"/>
            <a:ext cx="3084892" cy="4784498"/>
          </a:xfrm>
        </p:spPr>
        <p:txBody>
          <a:bodyPr>
            <a:normAutofit/>
          </a:bodyPr>
          <a:lstStyle/>
          <a:p>
            <a:pPr>
              <a:lnSpc>
                <a:spcPct val="110000"/>
              </a:lnSpc>
            </a:pPr>
            <a:r>
              <a:rPr lang="en-GB" sz="1600" dirty="0"/>
              <a:t>Model-agnostic nature, means it can explain predictions of any model without needing to understand the internals of the model itself.</a:t>
            </a:r>
          </a:p>
          <a:p>
            <a:pPr>
              <a:lnSpc>
                <a:spcPct val="110000"/>
              </a:lnSpc>
            </a:pPr>
            <a:r>
              <a:rPr lang="en-GB" sz="1600" dirty="0"/>
              <a:t>For explanations to be meaningful, they need to be presented in an interpretable format</a:t>
            </a:r>
            <a:r>
              <a:rPr lang="en-GB" sz="1600" dirty="0">
                <a:solidFill>
                  <a:srgbClr val="FFFF00"/>
                </a:solidFill>
              </a:rPr>
              <a:t>. LIME uses simple, human-understandable representations (like binary vectors for presence/absence of words in text classification or super-pixels in image classification) </a:t>
            </a:r>
            <a:r>
              <a:rPr lang="en-GB" sz="1600" dirty="0"/>
              <a:t>even if the original model uses more complex features.</a:t>
            </a:r>
            <a:endParaRPr lang="en-US" sz="1600" dirty="0"/>
          </a:p>
        </p:txBody>
      </p:sp>
      <p:sp>
        <p:nvSpPr>
          <p:cNvPr id="5" name="TextBox 4">
            <a:extLst>
              <a:ext uri="{FF2B5EF4-FFF2-40B4-BE49-F238E27FC236}">
                <a16:creationId xmlns:a16="http://schemas.microsoft.com/office/drawing/2014/main" id="{17BBB89D-535F-72C1-082F-B6F2085608B8}"/>
              </a:ext>
            </a:extLst>
          </p:cNvPr>
          <p:cNvSpPr txBox="1"/>
          <p:nvPr/>
        </p:nvSpPr>
        <p:spPr>
          <a:xfrm>
            <a:off x="9609667" y="5103813"/>
            <a:ext cx="2596621" cy="1200329"/>
          </a:xfrm>
          <a:prstGeom prst="rect">
            <a:avLst/>
          </a:prstGeom>
          <a:noFill/>
        </p:spPr>
        <p:txBody>
          <a:bodyPr wrap="square" rtlCol="0">
            <a:spAutoFit/>
          </a:bodyPr>
          <a:lstStyle/>
          <a:p>
            <a:r>
              <a:rPr lang="en-US" dirty="0"/>
              <a:t>Reference: https://dl.acm.org/doi/abs/10.1145/2939672.2939778</a:t>
            </a:r>
          </a:p>
        </p:txBody>
      </p:sp>
    </p:spTree>
    <p:extLst>
      <p:ext uri="{BB962C8B-B14F-4D97-AF65-F5344CB8AC3E}">
        <p14:creationId xmlns:p14="http://schemas.microsoft.com/office/powerpoint/2010/main" val="7636565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174" name="Group 173">
            <a:extLst>
              <a:ext uri="{FF2B5EF4-FFF2-40B4-BE49-F238E27FC236}">
                <a16:creationId xmlns:a16="http://schemas.microsoft.com/office/drawing/2014/main" id="{8E1DDAD8-1D10-4640-A034-BE90015E37B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75" name="Rectangle 174">
              <a:extLst>
                <a:ext uri="{FF2B5EF4-FFF2-40B4-BE49-F238E27FC236}">
                  <a16:creationId xmlns:a16="http://schemas.microsoft.com/office/drawing/2014/main" id="{52FE7688-721D-4A97-B007-BDE056094D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76" name="Picture 2">
              <a:extLst>
                <a:ext uri="{FF2B5EF4-FFF2-40B4-BE49-F238E27FC236}">
                  <a16:creationId xmlns:a16="http://schemas.microsoft.com/office/drawing/2014/main" id="{9E73A810-8571-4A9D-A3CB-336933AB4C0E}"/>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p14="http://schemas.microsoft.com/office/powerpoint/2010/main" xmlns:a14="http://schemas.microsoft.com/office/drawing/2010/main" xmlns:a16="http://schemas.microsoft.com/office/drawing/2014/main" xmlns="">
                  <a:solidFill>
                    <a:srgbClr val="FFFFFF"/>
                  </a:solidFill>
                </a14:hiddenFill>
              </a:ext>
            </a:extLst>
          </p:spPr>
        </p:pic>
      </p:grpSp>
      <p:pic>
        <p:nvPicPr>
          <p:cNvPr id="4" name="Picture 3" descr="close up of circuit board">
            <a:extLst>
              <a:ext uri="{FF2B5EF4-FFF2-40B4-BE49-F238E27FC236}">
                <a16:creationId xmlns:a16="http://schemas.microsoft.com/office/drawing/2014/main" id="{4B216623-4B59-4FC0-8E90-468349035D24}"/>
              </a:ext>
            </a:extLst>
          </p:cNvPr>
          <p:cNvPicPr>
            <a:picLocks noChangeAspect="1"/>
          </p:cNvPicPr>
          <p:nvPr/>
        </p:nvPicPr>
        <p:blipFill rotWithShape="1">
          <a:blip r:embed="rId4">
            <a:alphaModFix amt="30000"/>
          </a:blip>
          <a:srcRect l="17220" r="9210" b="-1"/>
          <a:stretch/>
        </p:blipFill>
        <p:spPr>
          <a:xfrm>
            <a:off x="-5596" y="10"/>
            <a:ext cx="5263396" cy="6857990"/>
          </a:xfrm>
          <a:prstGeom prst="rect">
            <a:avLst/>
          </a:prstGeom>
        </p:spPr>
      </p:pic>
      <p:grpSp>
        <p:nvGrpSpPr>
          <p:cNvPr id="178" name="Group 177">
            <a:extLst>
              <a:ext uri="{FF2B5EF4-FFF2-40B4-BE49-F238E27FC236}">
                <a16:creationId xmlns:a16="http://schemas.microsoft.com/office/drawing/2014/main" id="{FD642FB6-2808-4BC5-AE0B-7302C24B78A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179" name="Rectangle 178">
              <a:extLst>
                <a:ext uri="{FF2B5EF4-FFF2-40B4-BE49-F238E27FC236}">
                  <a16:creationId xmlns:a16="http://schemas.microsoft.com/office/drawing/2014/main" id="{0B0B8F04-D9A7-48E5-A29C-51A66B59DFF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180" name="Freeform 6">
              <a:extLst>
                <a:ext uri="{FF2B5EF4-FFF2-40B4-BE49-F238E27FC236}">
                  <a16:creationId xmlns:a16="http://schemas.microsoft.com/office/drawing/2014/main" id="{D6D18883-6BFF-42BB-8088-FCCF83F9CFC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1" name="Freeform 7">
              <a:extLst>
                <a:ext uri="{FF2B5EF4-FFF2-40B4-BE49-F238E27FC236}">
                  <a16:creationId xmlns:a16="http://schemas.microsoft.com/office/drawing/2014/main" id="{1D0FEFB3-A009-4D0F-9107-C0B17786FB0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2" name="Rectangle 181">
              <a:extLst>
                <a:ext uri="{FF2B5EF4-FFF2-40B4-BE49-F238E27FC236}">
                  <a16:creationId xmlns:a16="http://schemas.microsoft.com/office/drawing/2014/main" id="{78E86C7F-B981-4448-8A1A-856F7124FF4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183" name="Freeform 9">
              <a:extLst>
                <a:ext uri="{FF2B5EF4-FFF2-40B4-BE49-F238E27FC236}">
                  <a16:creationId xmlns:a16="http://schemas.microsoft.com/office/drawing/2014/main" id="{4C6CFFD9-BA00-4184-8310-5FC9550954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4" name="Freeform 10">
              <a:extLst>
                <a:ext uri="{FF2B5EF4-FFF2-40B4-BE49-F238E27FC236}">
                  <a16:creationId xmlns:a16="http://schemas.microsoft.com/office/drawing/2014/main" id="{A1892DF3-4848-496C-8664-DFD32EE250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5" name="Freeform 11">
              <a:extLst>
                <a:ext uri="{FF2B5EF4-FFF2-40B4-BE49-F238E27FC236}">
                  <a16:creationId xmlns:a16="http://schemas.microsoft.com/office/drawing/2014/main" id="{D6DB8C30-651E-4D8F-A70C-163FC58427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6" name="Freeform 12">
              <a:extLst>
                <a:ext uri="{FF2B5EF4-FFF2-40B4-BE49-F238E27FC236}">
                  <a16:creationId xmlns:a16="http://schemas.microsoft.com/office/drawing/2014/main" id="{563DFB81-F969-4F44-BA6C-6347956423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7" name="Freeform 13">
              <a:extLst>
                <a:ext uri="{FF2B5EF4-FFF2-40B4-BE49-F238E27FC236}">
                  <a16:creationId xmlns:a16="http://schemas.microsoft.com/office/drawing/2014/main" id="{8E5DE346-AFCA-40DA-B5E2-93A86EA54C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8" name="Freeform 14">
              <a:extLst>
                <a:ext uri="{FF2B5EF4-FFF2-40B4-BE49-F238E27FC236}">
                  <a16:creationId xmlns:a16="http://schemas.microsoft.com/office/drawing/2014/main" id="{77A34306-2AE8-43D0-9686-E97B3B53FE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9" name="Freeform 15">
              <a:extLst>
                <a:ext uri="{FF2B5EF4-FFF2-40B4-BE49-F238E27FC236}">
                  <a16:creationId xmlns:a16="http://schemas.microsoft.com/office/drawing/2014/main" id="{B9CC10F0-FFCD-4CB9-AF4C-22722D20B7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0" name="Freeform 16">
              <a:extLst>
                <a:ext uri="{FF2B5EF4-FFF2-40B4-BE49-F238E27FC236}">
                  <a16:creationId xmlns:a16="http://schemas.microsoft.com/office/drawing/2014/main" id="{2A6B0E38-C962-4491-BFDA-75378B4D674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1" name="Freeform 17">
              <a:extLst>
                <a:ext uri="{FF2B5EF4-FFF2-40B4-BE49-F238E27FC236}">
                  <a16:creationId xmlns:a16="http://schemas.microsoft.com/office/drawing/2014/main" id="{655F640B-8407-487C-8696-F47451478E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2" name="Freeform 18">
              <a:extLst>
                <a:ext uri="{FF2B5EF4-FFF2-40B4-BE49-F238E27FC236}">
                  <a16:creationId xmlns:a16="http://schemas.microsoft.com/office/drawing/2014/main" id="{FAB4F099-4FF6-4410-A5B9-2A5355719C9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3" name="Freeform 19">
              <a:extLst>
                <a:ext uri="{FF2B5EF4-FFF2-40B4-BE49-F238E27FC236}">
                  <a16:creationId xmlns:a16="http://schemas.microsoft.com/office/drawing/2014/main" id="{6FE80B6E-3DA9-4304-9925-12E578C4E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4" name="Freeform 20">
              <a:extLst>
                <a:ext uri="{FF2B5EF4-FFF2-40B4-BE49-F238E27FC236}">
                  <a16:creationId xmlns:a16="http://schemas.microsoft.com/office/drawing/2014/main" id="{67D1CB75-0CBA-4E13-924C-21F221D7BF6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5" name="Freeform 21">
              <a:extLst>
                <a:ext uri="{FF2B5EF4-FFF2-40B4-BE49-F238E27FC236}">
                  <a16:creationId xmlns:a16="http://schemas.microsoft.com/office/drawing/2014/main" id="{F2CC783B-FA45-4777-A76A-982B285C7C4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6" name="Freeform 22">
              <a:extLst>
                <a:ext uri="{FF2B5EF4-FFF2-40B4-BE49-F238E27FC236}">
                  <a16:creationId xmlns:a16="http://schemas.microsoft.com/office/drawing/2014/main" id="{D68F4DD3-D736-4B78-972E-F5128CFBE7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7" name="Freeform 23">
              <a:extLst>
                <a:ext uri="{FF2B5EF4-FFF2-40B4-BE49-F238E27FC236}">
                  <a16:creationId xmlns:a16="http://schemas.microsoft.com/office/drawing/2014/main" id="{B14AF103-15B3-4796-A71A-297D37E176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8" name="Freeform 24">
              <a:extLst>
                <a:ext uri="{FF2B5EF4-FFF2-40B4-BE49-F238E27FC236}">
                  <a16:creationId xmlns:a16="http://schemas.microsoft.com/office/drawing/2014/main" id="{B0B240FB-0453-4B6F-9F9B-C2C3305AC5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9" name="Freeform 25">
              <a:extLst>
                <a:ext uri="{FF2B5EF4-FFF2-40B4-BE49-F238E27FC236}">
                  <a16:creationId xmlns:a16="http://schemas.microsoft.com/office/drawing/2014/main" id="{EBBBDCEE-433E-40F3-B49D-375CB162A8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0" name="Freeform 26">
              <a:extLst>
                <a:ext uri="{FF2B5EF4-FFF2-40B4-BE49-F238E27FC236}">
                  <a16:creationId xmlns:a16="http://schemas.microsoft.com/office/drawing/2014/main" id="{09B123C6-141E-4A37-B5A7-27E7764FA1F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1" name="Freeform 27">
              <a:extLst>
                <a:ext uri="{FF2B5EF4-FFF2-40B4-BE49-F238E27FC236}">
                  <a16:creationId xmlns:a16="http://schemas.microsoft.com/office/drawing/2014/main" id="{1FA1F521-36A1-49FF-84A7-229E8970F7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2" name="Freeform 28">
              <a:extLst>
                <a:ext uri="{FF2B5EF4-FFF2-40B4-BE49-F238E27FC236}">
                  <a16:creationId xmlns:a16="http://schemas.microsoft.com/office/drawing/2014/main" id="{DE512F89-D901-4487-A42C-02345EC5FCD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3" name="Freeform 29">
              <a:extLst>
                <a:ext uri="{FF2B5EF4-FFF2-40B4-BE49-F238E27FC236}">
                  <a16:creationId xmlns:a16="http://schemas.microsoft.com/office/drawing/2014/main" id="{ED3ED0E5-3226-4B78-B3EA-C591824B89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4" name="Freeform 30">
              <a:extLst>
                <a:ext uri="{FF2B5EF4-FFF2-40B4-BE49-F238E27FC236}">
                  <a16:creationId xmlns:a16="http://schemas.microsoft.com/office/drawing/2014/main" id="{9CBB1F68-B6DE-4ECF-B20F-328F9811E2F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5" name="Freeform 31">
              <a:extLst>
                <a:ext uri="{FF2B5EF4-FFF2-40B4-BE49-F238E27FC236}">
                  <a16:creationId xmlns:a16="http://schemas.microsoft.com/office/drawing/2014/main" id="{A566C551-9523-4D97-A8CF-5C91F436C5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6" name="Freeform 32">
              <a:extLst>
                <a:ext uri="{FF2B5EF4-FFF2-40B4-BE49-F238E27FC236}">
                  <a16:creationId xmlns:a16="http://schemas.microsoft.com/office/drawing/2014/main" id="{9E166BA0-9268-4419-9332-2D30C212397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7" name="Rectangle 206">
              <a:extLst>
                <a:ext uri="{FF2B5EF4-FFF2-40B4-BE49-F238E27FC236}">
                  <a16:creationId xmlns:a16="http://schemas.microsoft.com/office/drawing/2014/main" id="{B700C031-AA54-4DC7-B8A2-2569B3FA653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208" name="Freeform 34">
              <a:extLst>
                <a:ext uri="{FF2B5EF4-FFF2-40B4-BE49-F238E27FC236}">
                  <a16:creationId xmlns:a16="http://schemas.microsoft.com/office/drawing/2014/main" id="{03045EC8-ECC8-473F-8786-DE266F05B15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9" name="Freeform 35">
              <a:extLst>
                <a:ext uri="{FF2B5EF4-FFF2-40B4-BE49-F238E27FC236}">
                  <a16:creationId xmlns:a16="http://schemas.microsoft.com/office/drawing/2014/main" id="{9337EBA2-5088-4A44-8C0B-A6EE78989C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0" name="Freeform 36">
              <a:extLst>
                <a:ext uri="{FF2B5EF4-FFF2-40B4-BE49-F238E27FC236}">
                  <a16:creationId xmlns:a16="http://schemas.microsoft.com/office/drawing/2014/main" id="{3486A705-2593-45C9-A13E-8E2FB7C354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1" name="Freeform 37">
              <a:extLst>
                <a:ext uri="{FF2B5EF4-FFF2-40B4-BE49-F238E27FC236}">
                  <a16:creationId xmlns:a16="http://schemas.microsoft.com/office/drawing/2014/main" id="{F357321C-6DEE-4D02-A997-75E47EE0E0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2" name="Freeform 38">
              <a:extLst>
                <a:ext uri="{FF2B5EF4-FFF2-40B4-BE49-F238E27FC236}">
                  <a16:creationId xmlns:a16="http://schemas.microsoft.com/office/drawing/2014/main" id="{D0B8F87F-3530-4BCD-A8E5-C1B83707B5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3" name="Freeform 39">
              <a:extLst>
                <a:ext uri="{FF2B5EF4-FFF2-40B4-BE49-F238E27FC236}">
                  <a16:creationId xmlns:a16="http://schemas.microsoft.com/office/drawing/2014/main" id="{5BE86BA3-AB0E-4F70-A552-0D9EB9E98E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4" name="Freeform 40">
              <a:extLst>
                <a:ext uri="{FF2B5EF4-FFF2-40B4-BE49-F238E27FC236}">
                  <a16:creationId xmlns:a16="http://schemas.microsoft.com/office/drawing/2014/main" id="{DF5FE773-B9AE-4A3F-8EDC-165CE579BDC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5" name="Freeform 41">
              <a:extLst>
                <a:ext uri="{FF2B5EF4-FFF2-40B4-BE49-F238E27FC236}">
                  <a16:creationId xmlns:a16="http://schemas.microsoft.com/office/drawing/2014/main" id="{4A03D7BE-B358-4F8B-85EA-65E0CBF2D1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6" name="Freeform 42">
              <a:extLst>
                <a:ext uri="{FF2B5EF4-FFF2-40B4-BE49-F238E27FC236}">
                  <a16:creationId xmlns:a16="http://schemas.microsoft.com/office/drawing/2014/main" id="{A6548877-0957-435B-A419-389A278E57E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7" name="Freeform 43">
              <a:extLst>
                <a:ext uri="{FF2B5EF4-FFF2-40B4-BE49-F238E27FC236}">
                  <a16:creationId xmlns:a16="http://schemas.microsoft.com/office/drawing/2014/main" id="{B2D5EA95-9E60-468A-8DA1-40F05C9BDA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8" name="Freeform 44">
              <a:extLst>
                <a:ext uri="{FF2B5EF4-FFF2-40B4-BE49-F238E27FC236}">
                  <a16:creationId xmlns:a16="http://schemas.microsoft.com/office/drawing/2014/main" id="{C9B409CE-11E5-40D1-8C9B-86614EAE2A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9" name="Rectangle 218">
              <a:extLst>
                <a:ext uri="{FF2B5EF4-FFF2-40B4-BE49-F238E27FC236}">
                  <a16:creationId xmlns:a16="http://schemas.microsoft.com/office/drawing/2014/main" id="{9E594AF5-DB50-4227-AC2F-10EE5233C41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220" name="Freeform 46">
              <a:extLst>
                <a:ext uri="{FF2B5EF4-FFF2-40B4-BE49-F238E27FC236}">
                  <a16:creationId xmlns:a16="http://schemas.microsoft.com/office/drawing/2014/main" id="{9335DCAF-74A2-4994-B5BF-1C079A40A5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1" name="Freeform 47">
              <a:extLst>
                <a:ext uri="{FF2B5EF4-FFF2-40B4-BE49-F238E27FC236}">
                  <a16:creationId xmlns:a16="http://schemas.microsoft.com/office/drawing/2014/main" id="{1DC8E1A2-0C6B-4BA9-85F4-3645AED5DEA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2" name="Freeform 48">
              <a:extLst>
                <a:ext uri="{FF2B5EF4-FFF2-40B4-BE49-F238E27FC236}">
                  <a16:creationId xmlns:a16="http://schemas.microsoft.com/office/drawing/2014/main" id="{28F38DE0-3BEE-441A-8212-E77DA2328A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3" name="Freeform 49">
              <a:extLst>
                <a:ext uri="{FF2B5EF4-FFF2-40B4-BE49-F238E27FC236}">
                  <a16:creationId xmlns:a16="http://schemas.microsoft.com/office/drawing/2014/main" id="{AE81208E-D239-496C-A312-506B0241B31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4" name="Freeform 50">
              <a:extLst>
                <a:ext uri="{FF2B5EF4-FFF2-40B4-BE49-F238E27FC236}">
                  <a16:creationId xmlns:a16="http://schemas.microsoft.com/office/drawing/2014/main" id="{242FE966-DDA4-4668-B8D6-C4B0D4C78E5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5" name="Freeform 51">
              <a:extLst>
                <a:ext uri="{FF2B5EF4-FFF2-40B4-BE49-F238E27FC236}">
                  <a16:creationId xmlns:a16="http://schemas.microsoft.com/office/drawing/2014/main" id="{FB0A5F60-550F-4025-9DCE-6F42A7C064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6" name="Freeform 52">
              <a:extLst>
                <a:ext uri="{FF2B5EF4-FFF2-40B4-BE49-F238E27FC236}">
                  <a16:creationId xmlns:a16="http://schemas.microsoft.com/office/drawing/2014/main" id="{D7B61D18-4A61-44C9-A809-40639E8C1D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7" name="Freeform 53">
              <a:extLst>
                <a:ext uri="{FF2B5EF4-FFF2-40B4-BE49-F238E27FC236}">
                  <a16:creationId xmlns:a16="http://schemas.microsoft.com/office/drawing/2014/main" id="{CB26E7EB-DC12-4BA7-B5DE-09EF2C1D0A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8" name="Freeform 54">
              <a:extLst>
                <a:ext uri="{FF2B5EF4-FFF2-40B4-BE49-F238E27FC236}">
                  <a16:creationId xmlns:a16="http://schemas.microsoft.com/office/drawing/2014/main" id="{921237B4-9D85-4611-851F-5DBD71544A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9" name="Freeform 55">
              <a:extLst>
                <a:ext uri="{FF2B5EF4-FFF2-40B4-BE49-F238E27FC236}">
                  <a16:creationId xmlns:a16="http://schemas.microsoft.com/office/drawing/2014/main" id="{C91509DE-9FAA-4E84-BCC1-CDDBEA8AC0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30" name="Freeform 56">
              <a:extLst>
                <a:ext uri="{FF2B5EF4-FFF2-40B4-BE49-F238E27FC236}">
                  <a16:creationId xmlns:a16="http://schemas.microsoft.com/office/drawing/2014/main" id="{C7029B06-6A09-4E46-BA86-F3C66DBDD4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31" name="Freeform 57">
              <a:extLst>
                <a:ext uri="{FF2B5EF4-FFF2-40B4-BE49-F238E27FC236}">
                  <a16:creationId xmlns:a16="http://schemas.microsoft.com/office/drawing/2014/main" id="{FF4ACFBF-D1F2-47B1-B0EB-F08C6508BD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32" name="Freeform 58">
              <a:extLst>
                <a:ext uri="{FF2B5EF4-FFF2-40B4-BE49-F238E27FC236}">
                  <a16:creationId xmlns:a16="http://schemas.microsoft.com/office/drawing/2014/main" id="{A6FD1991-3A0E-4F63-BAD9-A98C298604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grpSp>
      <p:sp>
        <p:nvSpPr>
          <p:cNvPr id="2" name="Title 1">
            <a:extLst>
              <a:ext uri="{FF2B5EF4-FFF2-40B4-BE49-F238E27FC236}">
                <a16:creationId xmlns:a16="http://schemas.microsoft.com/office/drawing/2014/main" id="{0A6BCF94-F108-4D92-8C4F-CD9273947A31}"/>
              </a:ext>
            </a:extLst>
          </p:cNvPr>
          <p:cNvSpPr>
            <a:spLocks noGrp="1"/>
          </p:cNvSpPr>
          <p:nvPr>
            <p:ph type="title"/>
          </p:nvPr>
        </p:nvSpPr>
        <p:spPr>
          <a:xfrm>
            <a:off x="6096000" y="259254"/>
            <a:ext cx="4756677" cy="1385396"/>
          </a:xfrm>
        </p:spPr>
        <p:txBody>
          <a:bodyPr>
            <a:normAutofit/>
          </a:bodyPr>
          <a:lstStyle/>
          <a:p>
            <a:r>
              <a:rPr lang="en-ZA" sz="3200" dirty="0"/>
              <a:t>SHAP </a:t>
            </a:r>
            <a:br>
              <a:rPr lang="en-ZA" sz="3200" dirty="0"/>
            </a:br>
            <a:r>
              <a:rPr lang="en-ZA" sz="1400" dirty="0"/>
              <a:t>(SHapley Additive exPlanations)</a:t>
            </a:r>
            <a:br>
              <a:rPr lang="en-ZA" sz="1400" dirty="0"/>
            </a:br>
            <a:endParaRPr lang="en-US" sz="3200" dirty="0"/>
          </a:p>
        </p:txBody>
      </p:sp>
      <p:sp>
        <p:nvSpPr>
          <p:cNvPr id="3" name="Content Placeholder 2">
            <a:extLst>
              <a:ext uri="{FF2B5EF4-FFF2-40B4-BE49-F238E27FC236}">
                <a16:creationId xmlns:a16="http://schemas.microsoft.com/office/drawing/2014/main" id="{78399AB7-9E36-4EAD-B44A-9E0CEA24AACE}"/>
              </a:ext>
            </a:extLst>
          </p:cNvPr>
          <p:cNvSpPr>
            <a:spLocks noGrp="1"/>
          </p:cNvSpPr>
          <p:nvPr>
            <p:ph idx="1"/>
          </p:nvPr>
        </p:nvSpPr>
        <p:spPr>
          <a:xfrm>
            <a:off x="6096000" y="1814249"/>
            <a:ext cx="3084892" cy="4784498"/>
          </a:xfrm>
        </p:spPr>
        <p:txBody>
          <a:bodyPr>
            <a:normAutofit/>
          </a:bodyPr>
          <a:lstStyle/>
          <a:p>
            <a:pPr>
              <a:lnSpc>
                <a:spcPct val="110000"/>
              </a:lnSpc>
            </a:pPr>
            <a:r>
              <a:rPr lang="en-GB" sz="1600" dirty="0"/>
              <a:t>It is a framework for interpreting the output of machine learning models. It is based on Shapley values from cooperative game theory and is designed to provide consistent and accurate feature importance scores.</a:t>
            </a:r>
          </a:p>
          <a:p>
            <a:pPr>
              <a:lnSpc>
                <a:spcPct val="110000"/>
              </a:lnSpc>
            </a:pPr>
            <a:r>
              <a:rPr lang="en-GB" sz="1600" dirty="0"/>
              <a:t>Shapley Values: Originating from cooperative game theory, Shapley values distribute the payout (prediction) fairly among the features based on their contribution to different coalitions (combinations of features).</a:t>
            </a:r>
            <a:endParaRPr lang="en-US" sz="1600" dirty="0"/>
          </a:p>
        </p:txBody>
      </p:sp>
    </p:spTree>
    <p:extLst>
      <p:ext uri="{BB962C8B-B14F-4D97-AF65-F5344CB8AC3E}">
        <p14:creationId xmlns:p14="http://schemas.microsoft.com/office/powerpoint/2010/main" val="21460238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174" name="Group 173">
            <a:extLst>
              <a:ext uri="{FF2B5EF4-FFF2-40B4-BE49-F238E27FC236}">
                <a16:creationId xmlns:a16="http://schemas.microsoft.com/office/drawing/2014/main" id="{8E1DDAD8-1D10-4640-A034-BE90015E37B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75" name="Rectangle 174">
              <a:extLst>
                <a:ext uri="{FF2B5EF4-FFF2-40B4-BE49-F238E27FC236}">
                  <a16:creationId xmlns:a16="http://schemas.microsoft.com/office/drawing/2014/main" id="{52FE7688-721D-4A97-B007-BDE056094D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76" name="Picture 2">
              <a:extLst>
                <a:ext uri="{FF2B5EF4-FFF2-40B4-BE49-F238E27FC236}">
                  <a16:creationId xmlns:a16="http://schemas.microsoft.com/office/drawing/2014/main" id="{9E73A810-8571-4A9D-A3CB-336933AB4C0E}"/>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pic>
        <p:nvPicPr>
          <p:cNvPr id="4" name="Picture 3" descr="close up of circuit board">
            <a:extLst>
              <a:ext uri="{FF2B5EF4-FFF2-40B4-BE49-F238E27FC236}">
                <a16:creationId xmlns:a16="http://schemas.microsoft.com/office/drawing/2014/main" id="{4B216623-4B59-4FC0-8E90-468349035D24}"/>
              </a:ext>
            </a:extLst>
          </p:cNvPr>
          <p:cNvPicPr>
            <a:picLocks noChangeAspect="1"/>
          </p:cNvPicPr>
          <p:nvPr/>
        </p:nvPicPr>
        <p:blipFill rotWithShape="1">
          <a:blip r:embed="rId4">
            <a:alphaModFix amt="30000"/>
          </a:blip>
          <a:srcRect l="17220" r="9210" b="-1"/>
          <a:stretch/>
        </p:blipFill>
        <p:spPr>
          <a:xfrm>
            <a:off x="-5596" y="10"/>
            <a:ext cx="5263396" cy="6857990"/>
          </a:xfrm>
          <a:prstGeom prst="rect">
            <a:avLst/>
          </a:prstGeom>
        </p:spPr>
      </p:pic>
      <p:grpSp>
        <p:nvGrpSpPr>
          <p:cNvPr id="178" name="Group 177">
            <a:extLst>
              <a:ext uri="{FF2B5EF4-FFF2-40B4-BE49-F238E27FC236}">
                <a16:creationId xmlns:a16="http://schemas.microsoft.com/office/drawing/2014/main" id="{FD642FB6-2808-4BC5-AE0B-7302C24B78A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179" name="Rectangle 178">
              <a:extLst>
                <a:ext uri="{FF2B5EF4-FFF2-40B4-BE49-F238E27FC236}">
                  <a16:creationId xmlns:a16="http://schemas.microsoft.com/office/drawing/2014/main" id="{0B0B8F04-D9A7-48E5-A29C-51A66B59DFF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80" name="Freeform 6">
              <a:extLst>
                <a:ext uri="{FF2B5EF4-FFF2-40B4-BE49-F238E27FC236}">
                  <a16:creationId xmlns:a16="http://schemas.microsoft.com/office/drawing/2014/main" id="{D6D18883-6BFF-42BB-8088-FCCF83F9CFC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1" name="Freeform 7">
              <a:extLst>
                <a:ext uri="{FF2B5EF4-FFF2-40B4-BE49-F238E27FC236}">
                  <a16:creationId xmlns:a16="http://schemas.microsoft.com/office/drawing/2014/main" id="{1D0FEFB3-A009-4D0F-9107-C0B17786FB0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2" name="Rectangle 181">
              <a:extLst>
                <a:ext uri="{FF2B5EF4-FFF2-40B4-BE49-F238E27FC236}">
                  <a16:creationId xmlns:a16="http://schemas.microsoft.com/office/drawing/2014/main" id="{78E86C7F-B981-4448-8A1A-856F7124FF4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83" name="Freeform 9">
              <a:extLst>
                <a:ext uri="{FF2B5EF4-FFF2-40B4-BE49-F238E27FC236}">
                  <a16:creationId xmlns:a16="http://schemas.microsoft.com/office/drawing/2014/main" id="{4C6CFFD9-BA00-4184-8310-5FC9550954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4" name="Freeform 10">
              <a:extLst>
                <a:ext uri="{FF2B5EF4-FFF2-40B4-BE49-F238E27FC236}">
                  <a16:creationId xmlns:a16="http://schemas.microsoft.com/office/drawing/2014/main" id="{A1892DF3-4848-496C-8664-DFD32EE250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5" name="Freeform 11">
              <a:extLst>
                <a:ext uri="{FF2B5EF4-FFF2-40B4-BE49-F238E27FC236}">
                  <a16:creationId xmlns:a16="http://schemas.microsoft.com/office/drawing/2014/main" id="{D6DB8C30-651E-4D8F-A70C-163FC58427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6" name="Freeform 12">
              <a:extLst>
                <a:ext uri="{FF2B5EF4-FFF2-40B4-BE49-F238E27FC236}">
                  <a16:creationId xmlns:a16="http://schemas.microsoft.com/office/drawing/2014/main" id="{563DFB81-F969-4F44-BA6C-6347956423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7" name="Freeform 13">
              <a:extLst>
                <a:ext uri="{FF2B5EF4-FFF2-40B4-BE49-F238E27FC236}">
                  <a16:creationId xmlns:a16="http://schemas.microsoft.com/office/drawing/2014/main" id="{8E5DE346-AFCA-40DA-B5E2-93A86EA54C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8" name="Freeform 14">
              <a:extLst>
                <a:ext uri="{FF2B5EF4-FFF2-40B4-BE49-F238E27FC236}">
                  <a16:creationId xmlns:a16="http://schemas.microsoft.com/office/drawing/2014/main" id="{77A34306-2AE8-43D0-9686-E97B3B53FE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9" name="Freeform 15">
              <a:extLst>
                <a:ext uri="{FF2B5EF4-FFF2-40B4-BE49-F238E27FC236}">
                  <a16:creationId xmlns:a16="http://schemas.microsoft.com/office/drawing/2014/main" id="{B9CC10F0-FFCD-4CB9-AF4C-22722D20B7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0" name="Freeform 16">
              <a:extLst>
                <a:ext uri="{FF2B5EF4-FFF2-40B4-BE49-F238E27FC236}">
                  <a16:creationId xmlns:a16="http://schemas.microsoft.com/office/drawing/2014/main" id="{2A6B0E38-C962-4491-BFDA-75378B4D674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1" name="Freeform 17">
              <a:extLst>
                <a:ext uri="{FF2B5EF4-FFF2-40B4-BE49-F238E27FC236}">
                  <a16:creationId xmlns:a16="http://schemas.microsoft.com/office/drawing/2014/main" id="{655F640B-8407-487C-8696-F47451478E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2" name="Freeform 18">
              <a:extLst>
                <a:ext uri="{FF2B5EF4-FFF2-40B4-BE49-F238E27FC236}">
                  <a16:creationId xmlns:a16="http://schemas.microsoft.com/office/drawing/2014/main" id="{FAB4F099-4FF6-4410-A5B9-2A5355719C9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3" name="Freeform 19">
              <a:extLst>
                <a:ext uri="{FF2B5EF4-FFF2-40B4-BE49-F238E27FC236}">
                  <a16:creationId xmlns:a16="http://schemas.microsoft.com/office/drawing/2014/main" id="{6FE80B6E-3DA9-4304-9925-12E578C4E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4" name="Freeform 20">
              <a:extLst>
                <a:ext uri="{FF2B5EF4-FFF2-40B4-BE49-F238E27FC236}">
                  <a16:creationId xmlns:a16="http://schemas.microsoft.com/office/drawing/2014/main" id="{67D1CB75-0CBA-4E13-924C-21F221D7BF6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5" name="Freeform 21">
              <a:extLst>
                <a:ext uri="{FF2B5EF4-FFF2-40B4-BE49-F238E27FC236}">
                  <a16:creationId xmlns:a16="http://schemas.microsoft.com/office/drawing/2014/main" id="{F2CC783B-FA45-4777-A76A-982B285C7C4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6" name="Freeform 22">
              <a:extLst>
                <a:ext uri="{FF2B5EF4-FFF2-40B4-BE49-F238E27FC236}">
                  <a16:creationId xmlns:a16="http://schemas.microsoft.com/office/drawing/2014/main" id="{D68F4DD3-D736-4B78-972E-F5128CFBE7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7" name="Freeform 23">
              <a:extLst>
                <a:ext uri="{FF2B5EF4-FFF2-40B4-BE49-F238E27FC236}">
                  <a16:creationId xmlns:a16="http://schemas.microsoft.com/office/drawing/2014/main" id="{B14AF103-15B3-4796-A71A-297D37E176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8" name="Freeform 24">
              <a:extLst>
                <a:ext uri="{FF2B5EF4-FFF2-40B4-BE49-F238E27FC236}">
                  <a16:creationId xmlns:a16="http://schemas.microsoft.com/office/drawing/2014/main" id="{B0B240FB-0453-4B6F-9F9B-C2C3305AC5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9" name="Freeform 25">
              <a:extLst>
                <a:ext uri="{FF2B5EF4-FFF2-40B4-BE49-F238E27FC236}">
                  <a16:creationId xmlns:a16="http://schemas.microsoft.com/office/drawing/2014/main" id="{EBBBDCEE-433E-40F3-B49D-375CB162A8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0" name="Freeform 26">
              <a:extLst>
                <a:ext uri="{FF2B5EF4-FFF2-40B4-BE49-F238E27FC236}">
                  <a16:creationId xmlns:a16="http://schemas.microsoft.com/office/drawing/2014/main" id="{09B123C6-141E-4A37-B5A7-27E7764FA1F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1" name="Freeform 27">
              <a:extLst>
                <a:ext uri="{FF2B5EF4-FFF2-40B4-BE49-F238E27FC236}">
                  <a16:creationId xmlns:a16="http://schemas.microsoft.com/office/drawing/2014/main" id="{1FA1F521-36A1-49FF-84A7-229E8970F7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2" name="Freeform 28">
              <a:extLst>
                <a:ext uri="{FF2B5EF4-FFF2-40B4-BE49-F238E27FC236}">
                  <a16:creationId xmlns:a16="http://schemas.microsoft.com/office/drawing/2014/main" id="{DE512F89-D901-4487-A42C-02345EC5FCD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3" name="Freeform 29">
              <a:extLst>
                <a:ext uri="{FF2B5EF4-FFF2-40B4-BE49-F238E27FC236}">
                  <a16:creationId xmlns:a16="http://schemas.microsoft.com/office/drawing/2014/main" id="{ED3ED0E5-3226-4B78-B3EA-C591824B89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4" name="Freeform 30">
              <a:extLst>
                <a:ext uri="{FF2B5EF4-FFF2-40B4-BE49-F238E27FC236}">
                  <a16:creationId xmlns:a16="http://schemas.microsoft.com/office/drawing/2014/main" id="{9CBB1F68-B6DE-4ECF-B20F-328F9811E2F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5" name="Freeform 31">
              <a:extLst>
                <a:ext uri="{FF2B5EF4-FFF2-40B4-BE49-F238E27FC236}">
                  <a16:creationId xmlns:a16="http://schemas.microsoft.com/office/drawing/2014/main" id="{A566C551-9523-4D97-A8CF-5C91F436C5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6" name="Freeform 32">
              <a:extLst>
                <a:ext uri="{FF2B5EF4-FFF2-40B4-BE49-F238E27FC236}">
                  <a16:creationId xmlns:a16="http://schemas.microsoft.com/office/drawing/2014/main" id="{9E166BA0-9268-4419-9332-2D30C212397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7" name="Rectangle 206">
              <a:extLst>
                <a:ext uri="{FF2B5EF4-FFF2-40B4-BE49-F238E27FC236}">
                  <a16:creationId xmlns:a16="http://schemas.microsoft.com/office/drawing/2014/main" id="{B700C031-AA54-4DC7-B8A2-2569B3FA653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208" name="Freeform 34">
              <a:extLst>
                <a:ext uri="{FF2B5EF4-FFF2-40B4-BE49-F238E27FC236}">
                  <a16:creationId xmlns:a16="http://schemas.microsoft.com/office/drawing/2014/main" id="{03045EC8-ECC8-473F-8786-DE266F05B15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9" name="Freeform 35">
              <a:extLst>
                <a:ext uri="{FF2B5EF4-FFF2-40B4-BE49-F238E27FC236}">
                  <a16:creationId xmlns:a16="http://schemas.microsoft.com/office/drawing/2014/main" id="{9337EBA2-5088-4A44-8C0B-A6EE78989C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0" name="Freeform 36">
              <a:extLst>
                <a:ext uri="{FF2B5EF4-FFF2-40B4-BE49-F238E27FC236}">
                  <a16:creationId xmlns:a16="http://schemas.microsoft.com/office/drawing/2014/main" id="{3486A705-2593-45C9-A13E-8E2FB7C354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1" name="Freeform 37">
              <a:extLst>
                <a:ext uri="{FF2B5EF4-FFF2-40B4-BE49-F238E27FC236}">
                  <a16:creationId xmlns:a16="http://schemas.microsoft.com/office/drawing/2014/main" id="{F357321C-6DEE-4D02-A997-75E47EE0E0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2" name="Freeform 38">
              <a:extLst>
                <a:ext uri="{FF2B5EF4-FFF2-40B4-BE49-F238E27FC236}">
                  <a16:creationId xmlns:a16="http://schemas.microsoft.com/office/drawing/2014/main" id="{D0B8F87F-3530-4BCD-A8E5-C1B83707B5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3" name="Freeform 39">
              <a:extLst>
                <a:ext uri="{FF2B5EF4-FFF2-40B4-BE49-F238E27FC236}">
                  <a16:creationId xmlns:a16="http://schemas.microsoft.com/office/drawing/2014/main" id="{5BE86BA3-AB0E-4F70-A552-0D9EB9E98E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4" name="Freeform 40">
              <a:extLst>
                <a:ext uri="{FF2B5EF4-FFF2-40B4-BE49-F238E27FC236}">
                  <a16:creationId xmlns:a16="http://schemas.microsoft.com/office/drawing/2014/main" id="{DF5FE773-B9AE-4A3F-8EDC-165CE579BDC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5" name="Freeform 41">
              <a:extLst>
                <a:ext uri="{FF2B5EF4-FFF2-40B4-BE49-F238E27FC236}">
                  <a16:creationId xmlns:a16="http://schemas.microsoft.com/office/drawing/2014/main" id="{4A03D7BE-B358-4F8B-85EA-65E0CBF2D1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6" name="Freeform 42">
              <a:extLst>
                <a:ext uri="{FF2B5EF4-FFF2-40B4-BE49-F238E27FC236}">
                  <a16:creationId xmlns:a16="http://schemas.microsoft.com/office/drawing/2014/main" id="{A6548877-0957-435B-A419-389A278E57E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7" name="Freeform 43">
              <a:extLst>
                <a:ext uri="{FF2B5EF4-FFF2-40B4-BE49-F238E27FC236}">
                  <a16:creationId xmlns:a16="http://schemas.microsoft.com/office/drawing/2014/main" id="{B2D5EA95-9E60-468A-8DA1-40F05C9BDA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8" name="Freeform 44">
              <a:extLst>
                <a:ext uri="{FF2B5EF4-FFF2-40B4-BE49-F238E27FC236}">
                  <a16:creationId xmlns:a16="http://schemas.microsoft.com/office/drawing/2014/main" id="{C9B409CE-11E5-40D1-8C9B-86614EAE2A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9" name="Rectangle 218">
              <a:extLst>
                <a:ext uri="{FF2B5EF4-FFF2-40B4-BE49-F238E27FC236}">
                  <a16:creationId xmlns:a16="http://schemas.microsoft.com/office/drawing/2014/main" id="{9E594AF5-DB50-4227-AC2F-10EE5233C41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220" name="Freeform 46">
              <a:extLst>
                <a:ext uri="{FF2B5EF4-FFF2-40B4-BE49-F238E27FC236}">
                  <a16:creationId xmlns:a16="http://schemas.microsoft.com/office/drawing/2014/main" id="{9335DCAF-74A2-4994-B5BF-1C079A40A5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1" name="Freeform 47">
              <a:extLst>
                <a:ext uri="{FF2B5EF4-FFF2-40B4-BE49-F238E27FC236}">
                  <a16:creationId xmlns:a16="http://schemas.microsoft.com/office/drawing/2014/main" id="{1DC8E1A2-0C6B-4BA9-85F4-3645AED5DEA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2" name="Freeform 48">
              <a:extLst>
                <a:ext uri="{FF2B5EF4-FFF2-40B4-BE49-F238E27FC236}">
                  <a16:creationId xmlns:a16="http://schemas.microsoft.com/office/drawing/2014/main" id="{28F38DE0-3BEE-441A-8212-E77DA2328A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3" name="Freeform 49">
              <a:extLst>
                <a:ext uri="{FF2B5EF4-FFF2-40B4-BE49-F238E27FC236}">
                  <a16:creationId xmlns:a16="http://schemas.microsoft.com/office/drawing/2014/main" id="{AE81208E-D239-496C-A312-506B0241B31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4" name="Freeform 50">
              <a:extLst>
                <a:ext uri="{FF2B5EF4-FFF2-40B4-BE49-F238E27FC236}">
                  <a16:creationId xmlns:a16="http://schemas.microsoft.com/office/drawing/2014/main" id="{242FE966-DDA4-4668-B8D6-C4B0D4C78E5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5" name="Freeform 51">
              <a:extLst>
                <a:ext uri="{FF2B5EF4-FFF2-40B4-BE49-F238E27FC236}">
                  <a16:creationId xmlns:a16="http://schemas.microsoft.com/office/drawing/2014/main" id="{FB0A5F60-550F-4025-9DCE-6F42A7C064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6" name="Freeform 52">
              <a:extLst>
                <a:ext uri="{FF2B5EF4-FFF2-40B4-BE49-F238E27FC236}">
                  <a16:creationId xmlns:a16="http://schemas.microsoft.com/office/drawing/2014/main" id="{D7B61D18-4A61-44C9-A809-40639E8C1D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7" name="Freeform 53">
              <a:extLst>
                <a:ext uri="{FF2B5EF4-FFF2-40B4-BE49-F238E27FC236}">
                  <a16:creationId xmlns:a16="http://schemas.microsoft.com/office/drawing/2014/main" id="{CB26E7EB-DC12-4BA7-B5DE-09EF2C1D0A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8" name="Freeform 54">
              <a:extLst>
                <a:ext uri="{FF2B5EF4-FFF2-40B4-BE49-F238E27FC236}">
                  <a16:creationId xmlns:a16="http://schemas.microsoft.com/office/drawing/2014/main" id="{921237B4-9D85-4611-851F-5DBD71544A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9" name="Freeform 55">
              <a:extLst>
                <a:ext uri="{FF2B5EF4-FFF2-40B4-BE49-F238E27FC236}">
                  <a16:creationId xmlns:a16="http://schemas.microsoft.com/office/drawing/2014/main" id="{C91509DE-9FAA-4E84-BCC1-CDDBEA8AC0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30" name="Freeform 56">
              <a:extLst>
                <a:ext uri="{FF2B5EF4-FFF2-40B4-BE49-F238E27FC236}">
                  <a16:creationId xmlns:a16="http://schemas.microsoft.com/office/drawing/2014/main" id="{C7029B06-6A09-4E46-BA86-F3C66DBDD4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31" name="Freeform 57">
              <a:extLst>
                <a:ext uri="{FF2B5EF4-FFF2-40B4-BE49-F238E27FC236}">
                  <a16:creationId xmlns:a16="http://schemas.microsoft.com/office/drawing/2014/main" id="{FF4ACFBF-D1F2-47B1-B0EB-F08C6508BD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32" name="Freeform 58">
              <a:extLst>
                <a:ext uri="{FF2B5EF4-FFF2-40B4-BE49-F238E27FC236}">
                  <a16:creationId xmlns:a16="http://schemas.microsoft.com/office/drawing/2014/main" id="{A6FD1991-3A0E-4F63-BAD9-A98C298604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grpSp>
      <p:sp>
        <p:nvSpPr>
          <p:cNvPr id="2" name="Title 1">
            <a:extLst>
              <a:ext uri="{FF2B5EF4-FFF2-40B4-BE49-F238E27FC236}">
                <a16:creationId xmlns:a16="http://schemas.microsoft.com/office/drawing/2014/main" id="{0A6BCF94-F108-4D92-8C4F-CD9273947A31}"/>
              </a:ext>
            </a:extLst>
          </p:cNvPr>
          <p:cNvSpPr>
            <a:spLocks noGrp="1"/>
          </p:cNvSpPr>
          <p:nvPr>
            <p:ph type="title"/>
          </p:nvPr>
        </p:nvSpPr>
        <p:spPr>
          <a:xfrm>
            <a:off x="6096000" y="259254"/>
            <a:ext cx="4756677" cy="1385396"/>
          </a:xfrm>
        </p:spPr>
        <p:txBody>
          <a:bodyPr>
            <a:normAutofit/>
          </a:bodyPr>
          <a:lstStyle/>
          <a:p>
            <a:r>
              <a:rPr lang="en-ZA" sz="3200" dirty="0"/>
              <a:t>SHAP </a:t>
            </a:r>
            <a:br>
              <a:rPr lang="en-ZA" sz="3200" dirty="0"/>
            </a:br>
            <a:r>
              <a:rPr lang="en-ZA" sz="1400" dirty="0"/>
              <a:t>(SHapley Additive exPlanations)</a:t>
            </a:r>
            <a:br>
              <a:rPr lang="en-ZA" sz="1400" dirty="0"/>
            </a:br>
            <a:endParaRPr lang="en-US" sz="3200" dirty="0"/>
          </a:p>
        </p:txBody>
      </p:sp>
      <p:sp>
        <p:nvSpPr>
          <p:cNvPr id="3" name="Content Placeholder 2">
            <a:extLst>
              <a:ext uri="{FF2B5EF4-FFF2-40B4-BE49-F238E27FC236}">
                <a16:creationId xmlns:a16="http://schemas.microsoft.com/office/drawing/2014/main" id="{78399AB7-9E36-4EAD-B44A-9E0CEA24AACE}"/>
              </a:ext>
            </a:extLst>
          </p:cNvPr>
          <p:cNvSpPr>
            <a:spLocks noGrp="1"/>
          </p:cNvSpPr>
          <p:nvPr>
            <p:ph idx="1"/>
          </p:nvPr>
        </p:nvSpPr>
        <p:spPr>
          <a:xfrm>
            <a:off x="6096000" y="1814249"/>
            <a:ext cx="3084892" cy="4784498"/>
          </a:xfrm>
        </p:spPr>
        <p:txBody>
          <a:bodyPr>
            <a:normAutofit lnSpcReduction="10000"/>
          </a:bodyPr>
          <a:lstStyle/>
          <a:p>
            <a:pPr>
              <a:lnSpc>
                <a:spcPct val="110000"/>
              </a:lnSpc>
            </a:pPr>
            <a:r>
              <a:rPr lang="en-GB" sz="1600" dirty="0"/>
              <a:t>Local Explanations: SHAP provides </a:t>
            </a:r>
            <a:r>
              <a:rPr lang="en-GB" sz="1600" dirty="0">
                <a:solidFill>
                  <a:srgbClr val="FFFF00"/>
                </a:solidFill>
              </a:rPr>
              <a:t>explanations for individual predictions rather than for the model as a whole</a:t>
            </a:r>
            <a:r>
              <a:rPr lang="en-GB" sz="1600" dirty="0"/>
              <a:t>.</a:t>
            </a:r>
          </a:p>
          <a:p>
            <a:pPr>
              <a:lnSpc>
                <a:spcPct val="110000"/>
              </a:lnSpc>
            </a:pPr>
            <a:r>
              <a:rPr lang="en-GB" sz="1600" dirty="0"/>
              <a:t>Global Explanations: By aggregating local explanations, SHAP can also provide insights into the overall behaviour of the model.</a:t>
            </a:r>
          </a:p>
          <a:p>
            <a:pPr>
              <a:lnSpc>
                <a:spcPct val="110000"/>
              </a:lnSpc>
            </a:pPr>
            <a:r>
              <a:rPr lang="en-GB" sz="1600" dirty="0"/>
              <a:t>This is particularly valuable in fields like finance, where transparency, fairness, and trust are critical. Using SHAP, the bank can ensure that its loan approval model is not only accurate but also interpretable and justifiable to stakeholders.</a:t>
            </a:r>
            <a:endParaRPr lang="en-US" sz="1600" dirty="0"/>
          </a:p>
        </p:txBody>
      </p:sp>
      <p:sp>
        <p:nvSpPr>
          <p:cNvPr id="5" name="TextBox 4">
            <a:extLst>
              <a:ext uri="{FF2B5EF4-FFF2-40B4-BE49-F238E27FC236}">
                <a16:creationId xmlns:a16="http://schemas.microsoft.com/office/drawing/2014/main" id="{17BBB89D-535F-72C1-082F-B6F2085608B8}"/>
              </a:ext>
            </a:extLst>
          </p:cNvPr>
          <p:cNvSpPr txBox="1"/>
          <p:nvPr/>
        </p:nvSpPr>
        <p:spPr>
          <a:xfrm>
            <a:off x="9609667" y="5103813"/>
            <a:ext cx="2596621" cy="923330"/>
          </a:xfrm>
          <a:prstGeom prst="rect">
            <a:avLst/>
          </a:prstGeom>
          <a:noFill/>
        </p:spPr>
        <p:txBody>
          <a:bodyPr wrap="square" rtlCol="0">
            <a:spAutoFit/>
          </a:bodyPr>
          <a:lstStyle/>
          <a:p>
            <a:r>
              <a:rPr lang="en-US" dirty="0"/>
              <a:t>Reference:</a:t>
            </a:r>
          </a:p>
          <a:p>
            <a:r>
              <a:rPr lang="en-US" dirty="0"/>
              <a:t>https://arxiv.org/abs/1903.02407</a:t>
            </a:r>
          </a:p>
        </p:txBody>
      </p:sp>
    </p:spTree>
    <p:extLst>
      <p:ext uri="{BB962C8B-B14F-4D97-AF65-F5344CB8AC3E}">
        <p14:creationId xmlns:p14="http://schemas.microsoft.com/office/powerpoint/2010/main" val="5642537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174" name="Group 173">
            <a:extLst>
              <a:ext uri="{FF2B5EF4-FFF2-40B4-BE49-F238E27FC236}">
                <a16:creationId xmlns:a16="http://schemas.microsoft.com/office/drawing/2014/main" id="{8E1DDAD8-1D10-4640-A034-BE90015E37B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75" name="Rectangle 174">
              <a:extLst>
                <a:ext uri="{FF2B5EF4-FFF2-40B4-BE49-F238E27FC236}">
                  <a16:creationId xmlns:a16="http://schemas.microsoft.com/office/drawing/2014/main" id="{52FE7688-721D-4A97-B007-BDE056094D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76" name="Picture 2">
              <a:extLst>
                <a:ext uri="{FF2B5EF4-FFF2-40B4-BE49-F238E27FC236}">
                  <a16:creationId xmlns:a16="http://schemas.microsoft.com/office/drawing/2014/main" id="{9E73A810-8571-4A9D-A3CB-336933AB4C0E}"/>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p14="http://schemas.microsoft.com/office/powerpoint/2010/main" xmlns:a14="http://schemas.microsoft.com/office/drawing/2010/main" xmlns:a16="http://schemas.microsoft.com/office/drawing/2014/main" xmlns="">
                  <a:solidFill>
                    <a:srgbClr val="FFFFFF"/>
                  </a:solidFill>
                </a14:hiddenFill>
              </a:ext>
            </a:extLst>
          </p:spPr>
        </p:pic>
      </p:grpSp>
      <p:pic>
        <p:nvPicPr>
          <p:cNvPr id="4" name="Picture 3" descr="close up of circuit board">
            <a:extLst>
              <a:ext uri="{FF2B5EF4-FFF2-40B4-BE49-F238E27FC236}">
                <a16:creationId xmlns:a16="http://schemas.microsoft.com/office/drawing/2014/main" id="{4B216623-4B59-4FC0-8E90-468349035D24}"/>
              </a:ext>
            </a:extLst>
          </p:cNvPr>
          <p:cNvPicPr>
            <a:picLocks noChangeAspect="1"/>
          </p:cNvPicPr>
          <p:nvPr/>
        </p:nvPicPr>
        <p:blipFill rotWithShape="1">
          <a:blip r:embed="rId4">
            <a:alphaModFix amt="30000"/>
          </a:blip>
          <a:srcRect l="17220" r="9210" b="-1"/>
          <a:stretch/>
        </p:blipFill>
        <p:spPr>
          <a:xfrm>
            <a:off x="-5596" y="10"/>
            <a:ext cx="5263396" cy="6857990"/>
          </a:xfrm>
          <a:prstGeom prst="rect">
            <a:avLst/>
          </a:prstGeom>
        </p:spPr>
      </p:pic>
      <p:grpSp>
        <p:nvGrpSpPr>
          <p:cNvPr id="178" name="Group 177">
            <a:extLst>
              <a:ext uri="{FF2B5EF4-FFF2-40B4-BE49-F238E27FC236}">
                <a16:creationId xmlns:a16="http://schemas.microsoft.com/office/drawing/2014/main" id="{FD642FB6-2808-4BC5-AE0B-7302C24B78A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179" name="Rectangle 178">
              <a:extLst>
                <a:ext uri="{FF2B5EF4-FFF2-40B4-BE49-F238E27FC236}">
                  <a16:creationId xmlns:a16="http://schemas.microsoft.com/office/drawing/2014/main" id="{0B0B8F04-D9A7-48E5-A29C-51A66B59DFF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180" name="Freeform 6">
              <a:extLst>
                <a:ext uri="{FF2B5EF4-FFF2-40B4-BE49-F238E27FC236}">
                  <a16:creationId xmlns:a16="http://schemas.microsoft.com/office/drawing/2014/main" id="{D6D18883-6BFF-42BB-8088-FCCF83F9CFC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1" name="Freeform 7">
              <a:extLst>
                <a:ext uri="{FF2B5EF4-FFF2-40B4-BE49-F238E27FC236}">
                  <a16:creationId xmlns:a16="http://schemas.microsoft.com/office/drawing/2014/main" id="{1D0FEFB3-A009-4D0F-9107-C0B17786FB0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2" name="Rectangle 181">
              <a:extLst>
                <a:ext uri="{FF2B5EF4-FFF2-40B4-BE49-F238E27FC236}">
                  <a16:creationId xmlns:a16="http://schemas.microsoft.com/office/drawing/2014/main" id="{78E86C7F-B981-4448-8A1A-856F7124FF4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183" name="Freeform 9">
              <a:extLst>
                <a:ext uri="{FF2B5EF4-FFF2-40B4-BE49-F238E27FC236}">
                  <a16:creationId xmlns:a16="http://schemas.microsoft.com/office/drawing/2014/main" id="{4C6CFFD9-BA00-4184-8310-5FC9550954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4" name="Freeform 10">
              <a:extLst>
                <a:ext uri="{FF2B5EF4-FFF2-40B4-BE49-F238E27FC236}">
                  <a16:creationId xmlns:a16="http://schemas.microsoft.com/office/drawing/2014/main" id="{A1892DF3-4848-496C-8664-DFD32EE250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5" name="Freeform 11">
              <a:extLst>
                <a:ext uri="{FF2B5EF4-FFF2-40B4-BE49-F238E27FC236}">
                  <a16:creationId xmlns:a16="http://schemas.microsoft.com/office/drawing/2014/main" id="{D6DB8C30-651E-4D8F-A70C-163FC58427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6" name="Freeform 12">
              <a:extLst>
                <a:ext uri="{FF2B5EF4-FFF2-40B4-BE49-F238E27FC236}">
                  <a16:creationId xmlns:a16="http://schemas.microsoft.com/office/drawing/2014/main" id="{563DFB81-F969-4F44-BA6C-6347956423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7" name="Freeform 13">
              <a:extLst>
                <a:ext uri="{FF2B5EF4-FFF2-40B4-BE49-F238E27FC236}">
                  <a16:creationId xmlns:a16="http://schemas.microsoft.com/office/drawing/2014/main" id="{8E5DE346-AFCA-40DA-B5E2-93A86EA54C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8" name="Freeform 14">
              <a:extLst>
                <a:ext uri="{FF2B5EF4-FFF2-40B4-BE49-F238E27FC236}">
                  <a16:creationId xmlns:a16="http://schemas.microsoft.com/office/drawing/2014/main" id="{77A34306-2AE8-43D0-9686-E97B3B53FE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9" name="Freeform 15">
              <a:extLst>
                <a:ext uri="{FF2B5EF4-FFF2-40B4-BE49-F238E27FC236}">
                  <a16:creationId xmlns:a16="http://schemas.microsoft.com/office/drawing/2014/main" id="{B9CC10F0-FFCD-4CB9-AF4C-22722D20B7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0" name="Freeform 16">
              <a:extLst>
                <a:ext uri="{FF2B5EF4-FFF2-40B4-BE49-F238E27FC236}">
                  <a16:creationId xmlns:a16="http://schemas.microsoft.com/office/drawing/2014/main" id="{2A6B0E38-C962-4491-BFDA-75378B4D674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1" name="Freeform 17">
              <a:extLst>
                <a:ext uri="{FF2B5EF4-FFF2-40B4-BE49-F238E27FC236}">
                  <a16:creationId xmlns:a16="http://schemas.microsoft.com/office/drawing/2014/main" id="{655F640B-8407-487C-8696-F47451478E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2" name="Freeform 18">
              <a:extLst>
                <a:ext uri="{FF2B5EF4-FFF2-40B4-BE49-F238E27FC236}">
                  <a16:creationId xmlns:a16="http://schemas.microsoft.com/office/drawing/2014/main" id="{FAB4F099-4FF6-4410-A5B9-2A5355719C9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3" name="Freeform 19">
              <a:extLst>
                <a:ext uri="{FF2B5EF4-FFF2-40B4-BE49-F238E27FC236}">
                  <a16:creationId xmlns:a16="http://schemas.microsoft.com/office/drawing/2014/main" id="{6FE80B6E-3DA9-4304-9925-12E578C4E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4" name="Freeform 20">
              <a:extLst>
                <a:ext uri="{FF2B5EF4-FFF2-40B4-BE49-F238E27FC236}">
                  <a16:creationId xmlns:a16="http://schemas.microsoft.com/office/drawing/2014/main" id="{67D1CB75-0CBA-4E13-924C-21F221D7BF6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5" name="Freeform 21">
              <a:extLst>
                <a:ext uri="{FF2B5EF4-FFF2-40B4-BE49-F238E27FC236}">
                  <a16:creationId xmlns:a16="http://schemas.microsoft.com/office/drawing/2014/main" id="{F2CC783B-FA45-4777-A76A-982B285C7C4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6" name="Freeform 22">
              <a:extLst>
                <a:ext uri="{FF2B5EF4-FFF2-40B4-BE49-F238E27FC236}">
                  <a16:creationId xmlns:a16="http://schemas.microsoft.com/office/drawing/2014/main" id="{D68F4DD3-D736-4B78-972E-F5128CFBE7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7" name="Freeform 23">
              <a:extLst>
                <a:ext uri="{FF2B5EF4-FFF2-40B4-BE49-F238E27FC236}">
                  <a16:creationId xmlns:a16="http://schemas.microsoft.com/office/drawing/2014/main" id="{B14AF103-15B3-4796-A71A-297D37E176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8" name="Freeform 24">
              <a:extLst>
                <a:ext uri="{FF2B5EF4-FFF2-40B4-BE49-F238E27FC236}">
                  <a16:creationId xmlns:a16="http://schemas.microsoft.com/office/drawing/2014/main" id="{B0B240FB-0453-4B6F-9F9B-C2C3305AC5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9" name="Freeform 25">
              <a:extLst>
                <a:ext uri="{FF2B5EF4-FFF2-40B4-BE49-F238E27FC236}">
                  <a16:creationId xmlns:a16="http://schemas.microsoft.com/office/drawing/2014/main" id="{EBBBDCEE-433E-40F3-B49D-375CB162A8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0" name="Freeform 26">
              <a:extLst>
                <a:ext uri="{FF2B5EF4-FFF2-40B4-BE49-F238E27FC236}">
                  <a16:creationId xmlns:a16="http://schemas.microsoft.com/office/drawing/2014/main" id="{09B123C6-141E-4A37-B5A7-27E7764FA1F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1" name="Freeform 27">
              <a:extLst>
                <a:ext uri="{FF2B5EF4-FFF2-40B4-BE49-F238E27FC236}">
                  <a16:creationId xmlns:a16="http://schemas.microsoft.com/office/drawing/2014/main" id="{1FA1F521-36A1-49FF-84A7-229E8970F7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2" name="Freeform 28">
              <a:extLst>
                <a:ext uri="{FF2B5EF4-FFF2-40B4-BE49-F238E27FC236}">
                  <a16:creationId xmlns:a16="http://schemas.microsoft.com/office/drawing/2014/main" id="{DE512F89-D901-4487-A42C-02345EC5FCD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3" name="Freeform 29">
              <a:extLst>
                <a:ext uri="{FF2B5EF4-FFF2-40B4-BE49-F238E27FC236}">
                  <a16:creationId xmlns:a16="http://schemas.microsoft.com/office/drawing/2014/main" id="{ED3ED0E5-3226-4B78-B3EA-C591824B89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4" name="Freeform 30">
              <a:extLst>
                <a:ext uri="{FF2B5EF4-FFF2-40B4-BE49-F238E27FC236}">
                  <a16:creationId xmlns:a16="http://schemas.microsoft.com/office/drawing/2014/main" id="{9CBB1F68-B6DE-4ECF-B20F-328F9811E2F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5" name="Freeform 31">
              <a:extLst>
                <a:ext uri="{FF2B5EF4-FFF2-40B4-BE49-F238E27FC236}">
                  <a16:creationId xmlns:a16="http://schemas.microsoft.com/office/drawing/2014/main" id="{A566C551-9523-4D97-A8CF-5C91F436C5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6" name="Freeform 32">
              <a:extLst>
                <a:ext uri="{FF2B5EF4-FFF2-40B4-BE49-F238E27FC236}">
                  <a16:creationId xmlns:a16="http://schemas.microsoft.com/office/drawing/2014/main" id="{9E166BA0-9268-4419-9332-2D30C212397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7" name="Rectangle 206">
              <a:extLst>
                <a:ext uri="{FF2B5EF4-FFF2-40B4-BE49-F238E27FC236}">
                  <a16:creationId xmlns:a16="http://schemas.microsoft.com/office/drawing/2014/main" id="{B700C031-AA54-4DC7-B8A2-2569B3FA653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208" name="Freeform 34">
              <a:extLst>
                <a:ext uri="{FF2B5EF4-FFF2-40B4-BE49-F238E27FC236}">
                  <a16:creationId xmlns:a16="http://schemas.microsoft.com/office/drawing/2014/main" id="{03045EC8-ECC8-473F-8786-DE266F05B15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9" name="Freeform 35">
              <a:extLst>
                <a:ext uri="{FF2B5EF4-FFF2-40B4-BE49-F238E27FC236}">
                  <a16:creationId xmlns:a16="http://schemas.microsoft.com/office/drawing/2014/main" id="{9337EBA2-5088-4A44-8C0B-A6EE78989C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0" name="Freeform 36">
              <a:extLst>
                <a:ext uri="{FF2B5EF4-FFF2-40B4-BE49-F238E27FC236}">
                  <a16:creationId xmlns:a16="http://schemas.microsoft.com/office/drawing/2014/main" id="{3486A705-2593-45C9-A13E-8E2FB7C354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1" name="Freeform 37">
              <a:extLst>
                <a:ext uri="{FF2B5EF4-FFF2-40B4-BE49-F238E27FC236}">
                  <a16:creationId xmlns:a16="http://schemas.microsoft.com/office/drawing/2014/main" id="{F357321C-6DEE-4D02-A997-75E47EE0E0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2" name="Freeform 38">
              <a:extLst>
                <a:ext uri="{FF2B5EF4-FFF2-40B4-BE49-F238E27FC236}">
                  <a16:creationId xmlns:a16="http://schemas.microsoft.com/office/drawing/2014/main" id="{D0B8F87F-3530-4BCD-A8E5-C1B83707B5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3" name="Freeform 39">
              <a:extLst>
                <a:ext uri="{FF2B5EF4-FFF2-40B4-BE49-F238E27FC236}">
                  <a16:creationId xmlns:a16="http://schemas.microsoft.com/office/drawing/2014/main" id="{5BE86BA3-AB0E-4F70-A552-0D9EB9E98E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4" name="Freeform 40">
              <a:extLst>
                <a:ext uri="{FF2B5EF4-FFF2-40B4-BE49-F238E27FC236}">
                  <a16:creationId xmlns:a16="http://schemas.microsoft.com/office/drawing/2014/main" id="{DF5FE773-B9AE-4A3F-8EDC-165CE579BDC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5" name="Freeform 41">
              <a:extLst>
                <a:ext uri="{FF2B5EF4-FFF2-40B4-BE49-F238E27FC236}">
                  <a16:creationId xmlns:a16="http://schemas.microsoft.com/office/drawing/2014/main" id="{4A03D7BE-B358-4F8B-85EA-65E0CBF2D1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6" name="Freeform 42">
              <a:extLst>
                <a:ext uri="{FF2B5EF4-FFF2-40B4-BE49-F238E27FC236}">
                  <a16:creationId xmlns:a16="http://schemas.microsoft.com/office/drawing/2014/main" id="{A6548877-0957-435B-A419-389A278E57E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7" name="Freeform 43">
              <a:extLst>
                <a:ext uri="{FF2B5EF4-FFF2-40B4-BE49-F238E27FC236}">
                  <a16:creationId xmlns:a16="http://schemas.microsoft.com/office/drawing/2014/main" id="{B2D5EA95-9E60-468A-8DA1-40F05C9BDA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8" name="Freeform 44">
              <a:extLst>
                <a:ext uri="{FF2B5EF4-FFF2-40B4-BE49-F238E27FC236}">
                  <a16:creationId xmlns:a16="http://schemas.microsoft.com/office/drawing/2014/main" id="{C9B409CE-11E5-40D1-8C9B-86614EAE2A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9" name="Rectangle 218">
              <a:extLst>
                <a:ext uri="{FF2B5EF4-FFF2-40B4-BE49-F238E27FC236}">
                  <a16:creationId xmlns:a16="http://schemas.microsoft.com/office/drawing/2014/main" id="{9E594AF5-DB50-4227-AC2F-10EE5233C41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220" name="Freeform 46">
              <a:extLst>
                <a:ext uri="{FF2B5EF4-FFF2-40B4-BE49-F238E27FC236}">
                  <a16:creationId xmlns:a16="http://schemas.microsoft.com/office/drawing/2014/main" id="{9335DCAF-74A2-4994-B5BF-1C079A40A5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1" name="Freeform 47">
              <a:extLst>
                <a:ext uri="{FF2B5EF4-FFF2-40B4-BE49-F238E27FC236}">
                  <a16:creationId xmlns:a16="http://schemas.microsoft.com/office/drawing/2014/main" id="{1DC8E1A2-0C6B-4BA9-85F4-3645AED5DEA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2" name="Freeform 48">
              <a:extLst>
                <a:ext uri="{FF2B5EF4-FFF2-40B4-BE49-F238E27FC236}">
                  <a16:creationId xmlns:a16="http://schemas.microsoft.com/office/drawing/2014/main" id="{28F38DE0-3BEE-441A-8212-E77DA2328A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3" name="Freeform 49">
              <a:extLst>
                <a:ext uri="{FF2B5EF4-FFF2-40B4-BE49-F238E27FC236}">
                  <a16:creationId xmlns:a16="http://schemas.microsoft.com/office/drawing/2014/main" id="{AE81208E-D239-496C-A312-506B0241B31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4" name="Freeform 50">
              <a:extLst>
                <a:ext uri="{FF2B5EF4-FFF2-40B4-BE49-F238E27FC236}">
                  <a16:creationId xmlns:a16="http://schemas.microsoft.com/office/drawing/2014/main" id="{242FE966-DDA4-4668-B8D6-C4B0D4C78E5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5" name="Freeform 51">
              <a:extLst>
                <a:ext uri="{FF2B5EF4-FFF2-40B4-BE49-F238E27FC236}">
                  <a16:creationId xmlns:a16="http://schemas.microsoft.com/office/drawing/2014/main" id="{FB0A5F60-550F-4025-9DCE-6F42A7C064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6" name="Freeform 52">
              <a:extLst>
                <a:ext uri="{FF2B5EF4-FFF2-40B4-BE49-F238E27FC236}">
                  <a16:creationId xmlns:a16="http://schemas.microsoft.com/office/drawing/2014/main" id="{D7B61D18-4A61-44C9-A809-40639E8C1D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7" name="Freeform 53">
              <a:extLst>
                <a:ext uri="{FF2B5EF4-FFF2-40B4-BE49-F238E27FC236}">
                  <a16:creationId xmlns:a16="http://schemas.microsoft.com/office/drawing/2014/main" id="{CB26E7EB-DC12-4BA7-B5DE-09EF2C1D0A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8" name="Freeform 54">
              <a:extLst>
                <a:ext uri="{FF2B5EF4-FFF2-40B4-BE49-F238E27FC236}">
                  <a16:creationId xmlns:a16="http://schemas.microsoft.com/office/drawing/2014/main" id="{921237B4-9D85-4611-851F-5DBD71544A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9" name="Freeform 55">
              <a:extLst>
                <a:ext uri="{FF2B5EF4-FFF2-40B4-BE49-F238E27FC236}">
                  <a16:creationId xmlns:a16="http://schemas.microsoft.com/office/drawing/2014/main" id="{C91509DE-9FAA-4E84-BCC1-CDDBEA8AC0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30" name="Freeform 56">
              <a:extLst>
                <a:ext uri="{FF2B5EF4-FFF2-40B4-BE49-F238E27FC236}">
                  <a16:creationId xmlns:a16="http://schemas.microsoft.com/office/drawing/2014/main" id="{C7029B06-6A09-4E46-BA86-F3C66DBDD4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31" name="Freeform 57">
              <a:extLst>
                <a:ext uri="{FF2B5EF4-FFF2-40B4-BE49-F238E27FC236}">
                  <a16:creationId xmlns:a16="http://schemas.microsoft.com/office/drawing/2014/main" id="{FF4ACFBF-D1F2-47B1-B0EB-F08C6508BD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32" name="Freeform 58">
              <a:extLst>
                <a:ext uri="{FF2B5EF4-FFF2-40B4-BE49-F238E27FC236}">
                  <a16:creationId xmlns:a16="http://schemas.microsoft.com/office/drawing/2014/main" id="{A6FD1991-3A0E-4F63-BAD9-A98C298604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grpSp>
      <p:sp>
        <p:nvSpPr>
          <p:cNvPr id="2" name="Title 1">
            <a:extLst>
              <a:ext uri="{FF2B5EF4-FFF2-40B4-BE49-F238E27FC236}">
                <a16:creationId xmlns:a16="http://schemas.microsoft.com/office/drawing/2014/main" id="{0A6BCF94-F108-4D92-8C4F-CD9273947A31}"/>
              </a:ext>
            </a:extLst>
          </p:cNvPr>
          <p:cNvSpPr>
            <a:spLocks noGrp="1"/>
          </p:cNvSpPr>
          <p:nvPr>
            <p:ph type="title"/>
          </p:nvPr>
        </p:nvSpPr>
        <p:spPr>
          <a:xfrm>
            <a:off x="6096000" y="259254"/>
            <a:ext cx="4756677" cy="1352059"/>
          </a:xfrm>
        </p:spPr>
        <p:txBody>
          <a:bodyPr>
            <a:normAutofit/>
          </a:bodyPr>
          <a:lstStyle/>
          <a:p>
            <a:r>
              <a:rPr lang="en-ZA" sz="3200" dirty="0"/>
              <a:t>GRAD-</a:t>
            </a:r>
            <a:r>
              <a:rPr lang="en-ZA" sz="3200" dirty="0" err="1"/>
              <a:t>CAm</a:t>
            </a:r>
            <a:br>
              <a:rPr lang="en-ZA" sz="3200" dirty="0"/>
            </a:br>
            <a:r>
              <a:rPr lang="en-GB" sz="1400" dirty="0"/>
              <a:t>(Gradient-weighted Class Activation Mapping)</a:t>
            </a:r>
            <a:br>
              <a:rPr lang="en-GB" sz="1400" dirty="0"/>
            </a:br>
            <a:endParaRPr lang="en-US" sz="3200" dirty="0"/>
          </a:p>
        </p:txBody>
      </p:sp>
      <p:sp>
        <p:nvSpPr>
          <p:cNvPr id="3" name="Content Placeholder 2">
            <a:extLst>
              <a:ext uri="{FF2B5EF4-FFF2-40B4-BE49-F238E27FC236}">
                <a16:creationId xmlns:a16="http://schemas.microsoft.com/office/drawing/2014/main" id="{78399AB7-9E36-4EAD-B44A-9E0CEA24AACE}"/>
              </a:ext>
            </a:extLst>
          </p:cNvPr>
          <p:cNvSpPr>
            <a:spLocks noGrp="1"/>
          </p:cNvSpPr>
          <p:nvPr>
            <p:ph idx="1"/>
          </p:nvPr>
        </p:nvSpPr>
        <p:spPr>
          <a:xfrm>
            <a:off x="6096000" y="1814249"/>
            <a:ext cx="3084892" cy="4784498"/>
          </a:xfrm>
        </p:spPr>
        <p:txBody>
          <a:bodyPr>
            <a:normAutofit/>
          </a:bodyPr>
          <a:lstStyle/>
          <a:p>
            <a:pPr>
              <a:lnSpc>
                <a:spcPct val="110000"/>
              </a:lnSpc>
            </a:pPr>
            <a:r>
              <a:rPr lang="en-GB" sz="1600" dirty="0"/>
              <a:t>It is a technique used to provide visual explanations for decisions made by Convolutional Neural Network (CNN)-based models, making them more interpretable and transparent. Grad-CAM helps to provide transparency by showing which parts of an image are most influential in the model's decision-making process.</a:t>
            </a:r>
          </a:p>
          <a:p>
            <a:pPr>
              <a:lnSpc>
                <a:spcPct val="110000"/>
              </a:lnSpc>
            </a:pPr>
            <a:r>
              <a:rPr lang="en-GB" sz="1600" dirty="0"/>
              <a:t>It is widely used in image classification and image captioning, object detection etc.</a:t>
            </a:r>
            <a:endParaRPr lang="en-US" sz="1600" dirty="0"/>
          </a:p>
        </p:txBody>
      </p:sp>
    </p:spTree>
    <p:extLst>
      <p:ext uri="{BB962C8B-B14F-4D97-AF65-F5344CB8AC3E}">
        <p14:creationId xmlns:p14="http://schemas.microsoft.com/office/powerpoint/2010/main" val="35449046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174" name="Group 173">
            <a:extLst>
              <a:ext uri="{FF2B5EF4-FFF2-40B4-BE49-F238E27FC236}">
                <a16:creationId xmlns:a16="http://schemas.microsoft.com/office/drawing/2014/main" id="{8E1DDAD8-1D10-4640-A034-BE90015E37B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75" name="Rectangle 174">
              <a:extLst>
                <a:ext uri="{FF2B5EF4-FFF2-40B4-BE49-F238E27FC236}">
                  <a16:creationId xmlns:a16="http://schemas.microsoft.com/office/drawing/2014/main" id="{52FE7688-721D-4A97-B007-BDE056094D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76" name="Picture 2">
              <a:extLst>
                <a:ext uri="{FF2B5EF4-FFF2-40B4-BE49-F238E27FC236}">
                  <a16:creationId xmlns:a16="http://schemas.microsoft.com/office/drawing/2014/main" id="{9E73A810-8571-4A9D-A3CB-336933AB4C0E}"/>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grpSp>
        <p:nvGrpSpPr>
          <p:cNvPr id="178" name="Group 177">
            <a:extLst>
              <a:ext uri="{FF2B5EF4-FFF2-40B4-BE49-F238E27FC236}">
                <a16:creationId xmlns:a16="http://schemas.microsoft.com/office/drawing/2014/main" id="{FD642FB6-2808-4BC5-AE0B-7302C24B78A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179" name="Rectangle 178">
              <a:extLst>
                <a:ext uri="{FF2B5EF4-FFF2-40B4-BE49-F238E27FC236}">
                  <a16:creationId xmlns:a16="http://schemas.microsoft.com/office/drawing/2014/main" id="{0B0B8F04-D9A7-48E5-A29C-51A66B59DFF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80" name="Freeform 6">
              <a:extLst>
                <a:ext uri="{FF2B5EF4-FFF2-40B4-BE49-F238E27FC236}">
                  <a16:creationId xmlns:a16="http://schemas.microsoft.com/office/drawing/2014/main" id="{D6D18883-6BFF-42BB-8088-FCCF83F9CFC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1" name="Freeform 7">
              <a:extLst>
                <a:ext uri="{FF2B5EF4-FFF2-40B4-BE49-F238E27FC236}">
                  <a16:creationId xmlns:a16="http://schemas.microsoft.com/office/drawing/2014/main" id="{1D0FEFB3-A009-4D0F-9107-C0B17786FB0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2" name="Rectangle 181">
              <a:extLst>
                <a:ext uri="{FF2B5EF4-FFF2-40B4-BE49-F238E27FC236}">
                  <a16:creationId xmlns:a16="http://schemas.microsoft.com/office/drawing/2014/main" id="{78E86C7F-B981-4448-8A1A-856F7124FF4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83" name="Freeform 9">
              <a:extLst>
                <a:ext uri="{FF2B5EF4-FFF2-40B4-BE49-F238E27FC236}">
                  <a16:creationId xmlns:a16="http://schemas.microsoft.com/office/drawing/2014/main" id="{4C6CFFD9-BA00-4184-8310-5FC9550954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4" name="Freeform 10">
              <a:extLst>
                <a:ext uri="{FF2B5EF4-FFF2-40B4-BE49-F238E27FC236}">
                  <a16:creationId xmlns:a16="http://schemas.microsoft.com/office/drawing/2014/main" id="{A1892DF3-4848-496C-8664-DFD32EE250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5" name="Freeform 11">
              <a:extLst>
                <a:ext uri="{FF2B5EF4-FFF2-40B4-BE49-F238E27FC236}">
                  <a16:creationId xmlns:a16="http://schemas.microsoft.com/office/drawing/2014/main" id="{D6DB8C30-651E-4D8F-A70C-163FC58427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6" name="Freeform 12">
              <a:extLst>
                <a:ext uri="{FF2B5EF4-FFF2-40B4-BE49-F238E27FC236}">
                  <a16:creationId xmlns:a16="http://schemas.microsoft.com/office/drawing/2014/main" id="{563DFB81-F969-4F44-BA6C-6347956423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7" name="Freeform 13">
              <a:extLst>
                <a:ext uri="{FF2B5EF4-FFF2-40B4-BE49-F238E27FC236}">
                  <a16:creationId xmlns:a16="http://schemas.microsoft.com/office/drawing/2014/main" id="{8E5DE346-AFCA-40DA-B5E2-93A86EA54C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8" name="Freeform 14">
              <a:extLst>
                <a:ext uri="{FF2B5EF4-FFF2-40B4-BE49-F238E27FC236}">
                  <a16:creationId xmlns:a16="http://schemas.microsoft.com/office/drawing/2014/main" id="{77A34306-2AE8-43D0-9686-E97B3B53FE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9" name="Freeform 15">
              <a:extLst>
                <a:ext uri="{FF2B5EF4-FFF2-40B4-BE49-F238E27FC236}">
                  <a16:creationId xmlns:a16="http://schemas.microsoft.com/office/drawing/2014/main" id="{B9CC10F0-FFCD-4CB9-AF4C-22722D20B7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0" name="Freeform 16">
              <a:extLst>
                <a:ext uri="{FF2B5EF4-FFF2-40B4-BE49-F238E27FC236}">
                  <a16:creationId xmlns:a16="http://schemas.microsoft.com/office/drawing/2014/main" id="{2A6B0E38-C962-4491-BFDA-75378B4D674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1" name="Freeform 17">
              <a:extLst>
                <a:ext uri="{FF2B5EF4-FFF2-40B4-BE49-F238E27FC236}">
                  <a16:creationId xmlns:a16="http://schemas.microsoft.com/office/drawing/2014/main" id="{655F640B-8407-487C-8696-F47451478E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2" name="Freeform 18">
              <a:extLst>
                <a:ext uri="{FF2B5EF4-FFF2-40B4-BE49-F238E27FC236}">
                  <a16:creationId xmlns:a16="http://schemas.microsoft.com/office/drawing/2014/main" id="{FAB4F099-4FF6-4410-A5B9-2A5355719C9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3" name="Freeform 19">
              <a:extLst>
                <a:ext uri="{FF2B5EF4-FFF2-40B4-BE49-F238E27FC236}">
                  <a16:creationId xmlns:a16="http://schemas.microsoft.com/office/drawing/2014/main" id="{6FE80B6E-3DA9-4304-9925-12E578C4E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4" name="Freeform 20">
              <a:extLst>
                <a:ext uri="{FF2B5EF4-FFF2-40B4-BE49-F238E27FC236}">
                  <a16:creationId xmlns:a16="http://schemas.microsoft.com/office/drawing/2014/main" id="{67D1CB75-0CBA-4E13-924C-21F221D7BF6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5" name="Freeform 21">
              <a:extLst>
                <a:ext uri="{FF2B5EF4-FFF2-40B4-BE49-F238E27FC236}">
                  <a16:creationId xmlns:a16="http://schemas.microsoft.com/office/drawing/2014/main" id="{F2CC783B-FA45-4777-A76A-982B285C7C4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6" name="Freeform 22">
              <a:extLst>
                <a:ext uri="{FF2B5EF4-FFF2-40B4-BE49-F238E27FC236}">
                  <a16:creationId xmlns:a16="http://schemas.microsoft.com/office/drawing/2014/main" id="{D68F4DD3-D736-4B78-972E-F5128CFBE7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7" name="Freeform 23">
              <a:extLst>
                <a:ext uri="{FF2B5EF4-FFF2-40B4-BE49-F238E27FC236}">
                  <a16:creationId xmlns:a16="http://schemas.microsoft.com/office/drawing/2014/main" id="{B14AF103-15B3-4796-A71A-297D37E176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8" name="Freeform 24">
              <a:extLst>
                <a:ext uri="{FF2B5EF4-FFF2-40B4-BE49-F238E27FC236}">
                  <a16:creationId xmlns:a16="http://schemas.microsoft.com/office/drawing/2014/main" id="{B0B240FB-0453-4B6F-9F9B-C2C3305AC5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9" name="Freeform 25">
              <a:extLst>
                <a:ext uri="{FF2B5EF4-FFF2-40B4-BE49-F238E27FC236}">
                  <a16:creationId xmlns:a16="http://schemas.microsoft.com/office/drawing/2014/main" id="{EBBBDCEE-433E-40F3-B49D-375CB162A8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0" name="Freeform 26">
              <a:extLst>
                <a:ext uri="{FF2B5EF4-FFF2-40B4-BE49-F238E27FC236}">
                  <a16:creationId xmlns:a16="http://schemas.microsoft.com/office/drawing/2014/main" id="{09B123C6-141E-4A37-B5A7-27E7764FA1F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1" name="Freeform 27">
              <a:extLst>
                <a:ext uri="{FF2B5EF4-FFF2-40B4-BE49-F238E27FC236}">
                  <a16:creationId xmlns:a16="http://schemas.microsoft.com/office/drawing/2014/main" id="{1FA1F521-36A1-49FF-84A7-229E8970F7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2" name="Freeform 28">
              <a:extLst>
                <a:ext uri="{FF2B5EF4-FFF2-40B4-BE49-F238E27FC236}">
                  <a16:creationId xmlns:a16="http://schemas.microsoft.com/office/drawing/2014/main" id="{DE512F89-D901-4487-A42C-02345EC5FCD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3" name="Freeform 29">
              <a:extLst>
                <a:ext uri="{FF2B5EF4-FFF2-40B4-BE49-F238E27FC236}">
                  <a16:creationId xmlns:a16="http://schemas.microsoft.com/office/drawing/2014/main" id="{ED3ED0E5-3226-4B78-B3EA-C591824B89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4" name="Freeform 30">
              <a:extLst>
                <a:ext uri="{FF2B5EF4-FFF2-40B4-BE49-F238E27FC236}">
                  <a16:creationId xmlns:a16="http://schemas.microsoft.com/office/drawing/2014/main" id="{9CBB1F68-B6DE-4ECF-B20F-328F9811E2F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5" name="Freeform 31">
              <a:extLst>
                <a:ext uri="{FF2B5EF4-FFF2-40B4-BE49-F238E27FC236}">
                  <a16:creationId xmlns:a16="http://schemas.microsoft.com/office/drawing/2014/main" id="{A566C551-9523-4D97-A8CF-5C91F436C5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6" name="Freeform 32">
              <a:extLst>
                <a:ext uri="{FF2B5EF4-FFF2-40B4-BE49-F238E27FC236}">
                  <a16:creationId xmlns:a16="http://schemas.microsoft.com/office/drawing/2014/main" id="{9E166BA0-9268-4419-9332-2D30C212397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7" name="Rectangle 206">
              <a:extLst>
                <a:ext uri="{FF2B5EF4-FFF2-40B4-BE49-F238E27FC236}">
                  <a16:creationId xmlns:a16="http://schemas.microsoft.com/office/drawing/2014/main" id="{B700C031-AA54-4DC7-B8A2-2569B3FA653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208" name="Freeform 34">
              <a:extLst>
                <a:ext uri="{FF2B5EF4-FFF2-40B4-BE49-F238E27FC236}">
                  <a16:creationId xmlns:a16="http://schemas.microsoft.com/office/drawing/2014/main" id="{03045EC8-ECC8-473F-8786-DE266F05B15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9" name="Freeform 35">
              <a:extLst>
                <a:ext uri="{FF2B5EF4-FFF2-40B4-BE49-F238E27FC236}">
                  <a16:creationId xmlns:a16="http://schemas.microsoft.com/office/drawing/2014/main" id="{9337EBA2-5088-4A44-8C0B-A6EE78989C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0" name="Freeform 36">
              <a:extLst>
                <a:ext uri="{FF2B5EF4-FFF2-40B4-BE49-F238E27FC236}">
                  <a16:creationId xmlns:a16="http://schemas.microsoft.com/office/drawing/2014/main" id="{3486A705-2593-45C9-A13E-8E2FB7C354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1" name="Freeform 37">
              <a:extLst>
                <a:ext uri="{FF2B5EF4-FFF2-40B4-BE49-F238E27FC236}">
                  <a16:creationId xmlns:a16="http://schemas.microsoft.com/office/drawing/2014/main" id="{F357321C-6DEE-4D02-A997-75E47EE0E0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2" name="Freeform 38">
              <a:extLst>
                <a:ext uri="{FF2B5EF4-FFF2-40B4-BE49-F238E27FC236}">
                  <a16:creationId xmlns:a16="http://schemas.microsoft.com/office/drawing/2014/main" id="{D0B8F87F-3530-4BCD-A8E5-C1B83707B5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3" name="Freeform 39">
              <a:extLst>
                <a:ext uri="{FF2B5EF4-FFF2-40B4-BE49-F238E27FC236}">
                  <a16:creationId xmlns:a16="http://schemas.microsoft.com/office/drawing/2014/main" id="{5BE86BA3-AB0E-4F70-A552-0D9EB9E98E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4" name="Freeform 40">
              <a:extLst>
                <a:ext uri="{FF2B5EF4-FFF2-40B4-BE49-F238E27FC236}">
                  <a16:creationId xmlns:a16="http://schemas.microsoft.com/office/drawing/2014/main" id="{DF5FE773-B9AE-4A3F-8EDC-165CE579BDC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5" name="Freeform 41">
              <a:extLst>
                <a:ext uri="{FF2B5EF4-FFF2-40B4-BE49-F238E27FC236}">
                  <a16:creationId xmlns:a16="http://schemas.microsoft.com/office/drawing/2014/main" id="{4A03D7BE-B358-4F8B-85EA-65E0CBF2D1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6" name="Freeform 42">
              <a:extLst>
                <a:ext uri="{FF2B5EF4-FFF2-40B4-BE49-F238E27FC236}">
                  <a16:creationId xmlns:a16="http://schemas.microsoft.com/office/drawing/2014/main" id="{A6548877-0957-435B-A419-389A278E57E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7" name="Freeform 43">
              <a:extLst>
                <a:ext uri="{FF2B5EF4-FFF2-40B4-BE49-F238E27FC236}">
                  <a16:creationId xmlns:a16="http://schemas.microsoft.com/office/drawing/2014/main" id="{B2D5EA95-9E60-468A-8DA1-40F05C9BDA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8" name="Freeform 44">
              <a:extLst>
                <a:ext uri="{FF2B5EF4-FFF2-40B4-BE49-F238E27FC236}">
                  <a16:creationId xmlns:a16="http://schemas.microsoft.com/office/drawing/2014/main" id="{C9B409CE-11E5-40D1-8C9B-86614EAE2A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9" name="Rectangle 218">
              <a:extLst>
                <a:ext uri="{FF2B5EF4-FFF2-40B4-BE49-F238E27FC236}">
                  <a16:creationId xmlns:a16="http://schemas.microsoft.com/office/drawing/2014/main" id="{9E594AF5-DB50-4227-AC2F-10EE5233C41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220" name="Freeform 46">
              <a:extLst>
                <a:ext uri="{FF2B5EF4-FFF2-40B4-BE49-F238E27FC236}">
                  <a16:creationId xmlns:a16="http://schemas.microsoft.com/office/drawing/2014/main" id="{9335DCAF-74A2-4994-B5BF-1C079A40A5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1" name="Freeform 47">
              <a:extLst>
                <a:ext uri="{FF2B5EF4-FFF2-40B4-BE49-F238E27FC236}">
                  <a16:creationId xmlns:a16="http://schemas.microsoft.com/office/drawing/2014/main" id="{1DC8E1A2-0C6B-4BA9-85F4-3645AED5DEA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2" name="Freeform 48">
              <a:extLst>
                <a:ext uri="{FF2B5EF4-FFF2-40B4-BE49-F238E27FC236}">
                  <a16:creationId xmlns:a16="http://schemas.microsoft.com/office/drawing/2014/main" id="{28F38DE0-3BEE-441A-8212-E77DA2328A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3" name="Freeform 49">
              <a:extLst>
                <a:ext uri="{FF2B5EF4-FFF2-40B4-BE49-F238E27FC236}">
                  <a16:creationId xmlns:a16="http://schemas.microsoft.com/office/drawing/2014/main" id="{AE81208E-D239-496C-A312-506B0241B31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4" name="Freeform 50">
              <a:extLst>
                <a:ext uri="{FF2B5EF4-FFF2-40B4-BE49-F238E27FC236}">
                  <a16:creationId xmlns:a16="http://schemas.microsoft.com/office/drawing/2014/main" id="{242FE966-DDA4-4668-B8D6-C4B0D4C78E5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5" name="Freeform 51">
              <a:extLst>
                <a:ext uri="{FF2B5EF4-FFF2-40B4-BE49-F238E27FC236}">
                  <a16:creationId xmlns:a16="http://schemas.microsoft.com/office/drawing/2014/main" id="{FB0A5F60-550F-4025-9DCE-6F42A7C064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6" name="Freeform 52">
              <a:extLst>
                <a:ext uri="{FF2B5EF4-FFF2-40B4-BE49-F238E27FC236}">
                  <a16:creationId xmlns:a16="http://schemas.microsoft.com/office/drawing/2014/main" id="{D7B61D18-4A61-44C9-A809-40639E8C1D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7" name="Freeform 53">
              <a:extLst>
                <a:ext uri="{FF2B5EF4-FFF2-40B4-BE49-F238E27FC236}">
                  <a16:creationId xmlns:a16="http://schemas.microsoft.com/office/drawing/2014/main" id="{CB26E7EB-DC12-4BA7-B5DE-09EF2C1D0A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8" name="Freeform 54">
              <a:extLst>
                <a:ext uri="{FF2B5EF4-FFF2-40B4-BE49-F238E27FC236}">
                  <a16:creationId xmlns:a16="http://schemas.microsoft.com/office/drawing/2014/main" id="{921237B4-9D85-4611-851F-5DBD71544A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9" name="Freeform 55">
              <a:extLst>
                <a:ext uri="{FF2B5EF4-FFF2-40B4-BE49-F238E27FC236}">
                  <a16:creationId xmlns:a16="http://schemas.microsoft.com/office/drawing/2014/main" id="{C91509DE-9FAA-4E84-BCC1-CDDBEA8AC0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30" name="Freeform 56">
              <a:extLst>
                <a:ext uri="{FF2B5EF4-FFF2-40B4-BE49-F238E27FC236}">
                  <a16:creationId xmlns:a16="http://schemas.microsoft.com/office/drawing/2014/main" id="{C7029B06-6A09-4E46-BA86-F3C66DBDD4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31" name="Freeform 57">
              <a:extLst>
                <a:ext uri="{FF2B5EF4-FFF2-40B4-BE49-F238E27FC236}">
                  <a16:creationId xmlns:a16="http://schemas.microsoft.com/office/drawing/2014/main" id="{FF4ACFBF-D1F2-47B1-B0EB-F08C6508BD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32" name="Freeform 58">
              <a:extLst>
                <a:ext uri="{FF2B5EF4-FFF2-40B4-BE49-F238E27FC236}">
                  <a16:creationId xmlns:a16="http://schemas.microsoft.com/office/drawing/2014/main" id="{A6FD1991-3A0E-4F63-BAD9-A98C298604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grpSp>
      <p:sp>
        <p:nvSpPr>
          <p:cNvPr id="2" name="Title 1">
            <a:extLst>
              <a:ext uri="{FF2B5EF4-FFF2-40B4-BE49-F238E27FC236}">
                <a16:creationId xmlns:a16="http://schemas.microsoft.com/office/drawing/2014/main" id="{0A6BCF94-F108-4D92-8C4F-CD9273947A31}"/>
              </a:ext>
            </a:extLst>
          </p:cNvPr>
          <p:cNvSpPr>
            <a:spLocks noGrp="1"/>
          </p:cNvSpPr>
          <p:nvPr>
            <p:ph type="title"/>
          </p:nvPr>
        </p:nvSpPr>
        <p:spPr>
          <a:xfrm>
            <a:off x="6096000" y="259254"/>
            <a:ext cx="4756677" cy="1352059"/>
          </a:xfrm>
        </p:spPr>
        <p:txBody>
          <a:bodyPr>
            <a:normAutofit/>
          </a:bodyPr>
          <a:lstStyle/>
          <a:p>
            <a:r>
              <a:rPr lang="en-ZA" sz="3200" dirty="0"/>
              <a:t>GRAD-</a:t>
            </a:r>
            <a:r>
              <a:rPr lang="en-ZA" sz="3200" dirty="0" err="1"/>
              <a:t>CAm</a:t>
            </a:r>
            <a:br>
              <a:rPr lang="en-ZA" sz="3200" dirty="0"/>
            </a:br>
            <a:r>
              <a:rPr lang="en-GB" sz="1400" dirty="0"/>
              <a:t>(Gradient-weighted Class Activation Mapping)</a:t>
            </a:r>
            <a:br>
              <a:rPr lang="en-GB" sz="1400" dirty="0"/>
            </a:br>
            <a:endParaRPr lang="en-US" sz="3200" dirty="0"/>
          </a:p>
        </p:txBody>
      </p:sp>
      <p:sp>
        <p:nvSpPr>
          <p:cNvPr id="3" name="Content Placeholder 2">
            <a:extLst>
              <a:ext uri="{FF2B5EF4-FFF2-40B4-BE49-F238E27FC236}">
                <a16:creationId xmlns:a16="http://schemas.microsoft.com/office/drawing/2014/main" id="{78399AB7-9E36-4EAD-B44A-9E0CEA24AACE}"/>
              </a:ext>
            </a:extLst>
          </p:cNvPr>
          <p:cNvSpPr>
            <a:spLocks noGrp="1"/>
          </p:cNvSpPr>
          <p:nvPr>
            <p:ph idx="1"/>
          </p:nvPr>
        </p:nvSpPr>
        <p:spPr>
          <a:xfrm>
            <a:off x="6096000" y="1814249"/>
            <a:ext cx="3084892" cy="4784498"/>
          </a:xfrm>
        </p:spPr>
        <p:txBody>
          <a:bodyPr>
            <a:normAutofit/>
          </a:bodyPr>
          <a:lstStyle/>
          <a:p>
            <a:pPr>
              <a:lnSpc>
                <a:spcPct val="110000"/>
              </a:lnSpc>
            </a:pPr>
            <a:r>
              <a:rPr lang="en-GB" sz="1600" dirty="0"/>
              <a:t>It generates the </a:t>
            </a:r>
            <a:r>
              <a:rPr lang="en-GB" sz="1600" dirty="0">
                <a:solidFill>
                  <a:srgbClr val="FFFF00"/>
                </a:solidFill>
              </a:rPr>
              <a:t>heatmap</a:t>
            </a:r>
            <a:r>
              <a:rPr lang="en-GB" sz="1600" dirty="0"/>
              <a:t> which highlight which part of image is contribute to the model result either in positive or negative.</a:t>
            </a:r>
          </a:p>
          <a:p>
            <a:pPr>
              <a:lnSpc>
                <a:spcPct val="110000"/>
              </a:lnSpc>
            </a:pPr>
            <a:r>
              <a:rPr lang="en-GB" sz="1600" dirty="0"/>
              <a:t>By visualizing the regions of interest identified by Grad-CAM in correctly classified and misclassified images, you can gain insights into the strengths and weaknesses of your model. </a:t>
            </a:r>
            <a:endParaRPr lang="en-US" sz="1600" dirty="0"/>
          </a:p>
        </p:txBody>
      </p:sp>
      <p:sp>
        <p:nvSpPr>
          <p:cNvPr id="5" name="TextBox 4">
            <a:extLst>
              <a:ext uri="{FF2B5EF4-FFF2-40B4-BE49-F238E27FC236}">
                <a16:creationId xmlns:a16="http://schemas.microsoft.com/office/drawing/2014/main" id="{17BBB89D-535F-72C1-082F-B6F2085608B8}"/>
              </a:ext>
            </a:extLst>
          </p:cNvPr>
          <p:cNvSpPr txBox="1"/>
          <p:nvPr/>
        </p:nvSpPr>
        <p:spPr>
          <a:xfrm>
            <a:off x="9609667" y="4745762"/>
            <a:ext cx="2596621" cy="1754326"/>
          </a:xfrm>
          <a:prstGeom prst="rect">
            <a:avLst/>
          </a:prstGeom>
          <a:noFill/>
        </p:spPr>
        <p:txBody>
          <a:bodyPr wrap="square" rtlCol="0">
            <a:spAutoFit/>
          </a:bodyPr>
          <a:lstStyle/>
          <a:p>
            <a:r>
              <a:rPr lang="en-US" dirty="0"/>
              <a:t>Reference:</a:t>
            </a:r>
          </a:p>
          <a:p>
            <a:r>
              <a:rPr lang="en-US" dirty="0"/>
              <a:t>https://openaccess.thecvf.com/content_iccv_2017/html/Selvaraju_Grad-CAM_Visual_Explanations_ICCV_2017_paper.html</a:t>
            </a:r>
          </a:p>
        </p:txBody>
      </p:sp>
      <p:pic>
        <p:nvPicPr>
          <p:cNvPr id="9" name="Picture 8">
            <a:extLst>
              <a:ext uri="{FF2B5EF4-FFF2-40B4-BE49-F238E27FC236}">
                <a16:creationId xmlns:a16="http://schemas.microsoft.com/office/drawing/2014/main" id="{58E50B46-1356-F466-2CD6-9174009BC3A9}"/>
              </a:ext>
            </a:extLst>
          </p:cNvPr>
          <p:cNvPicPr>
            <a:picLocks noChangeAspect="1"/>
          </p:cNvPicPr>
          <p:nvPr/>
        </p:nvPicPr>
        <p:blipFill>
          <a:blip r:embed="rId4"/>
          <a:stretch>
            <a:fillRect/>
          </a:stretch>
        </p:blipFill>
        <p:spPr>
          <a:xfrm>
            <a:off x="47016" y="626268"/>
            <a:ext cx="5744186" cy="5861845"/>
          </a:xfrm>
          <a:prstGeom prst="rect">
            <a:avLst/>
          </a:prstGeom>
        </p:spPr>
      </p:pic>
    </p:spTree>
    <p:extLst>
      <p:ext uri="{BB962C8B-B14F-4D97-AF65-F5344CB8AC3E}">
        <p14:creationId xmlns:p14="http://schemas.microsoft.com/office/powerpoint/2010/main" val="31639218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174" name="Group 173">
            <a:extLst>
              <a:ext uri="{FF2B5EF4-FFF2-40B4-BE49-F238E27FC236}">
                <a16:creationId xmlns:a16="http://schemas.microsoft.com/office/drawing/2014/main" id="{8E1DDAD8-1D10-4640-A034-BE90015E37B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75" name="Rectangle 174">
              <a:extLst>
                <a:ext uri="{FF2B5EF4-FFF2-40B4-BE49-F238E27FC236}">
                  <a16:creationId xmlns:a16="http://schemas.microsoft.com/office/drawing/2014/main" id="{52FE7688-721D-4A97-B007-BDE056094D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76" name="Picture 2">
              <a:extLst>
                <a:ext uri="{FF2B5EF4-FFF2-40B4-BE49-F238E27FC236}">
                  <a16:creationId xmlns:a16="http://schemas.microsoft.com/office/drawing/2014/main" id="{9E73A810-8571-4A9D-A3CB-336933AB4C0E}"/>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p14="http://schemas.microsoft.com/office/powerpoint/2010/main" xmlns:a14="http://schemas.microsoft.com/office/drawing/2010/main" xmlns:a16="http://schemas.microsoft.com/office/drawing/2014/main" xmlns="">
                  <a:solidFill>
                    <a:srgbClr val="FFFFFF"/>
                  </a:solidFill>
                </a14:hiddenFill>
              </a:ext>
            </a:extLst>
          </p:spPr>
        </p:pic>
      </p:grpSp>
      <p:pic>
        <p:nvPicPr>
          <p:cNvPr id="4" name="Picture 3" descr="close up of circuit board">
            <a:extLst>
              <a:ext uri="{FF2B5EF4-FFF2-40B4-BE49-F238E27FC236}">
                <a16:creationId xmlns:a16="http://schemas.microsoft.com/office/drawing/2014/main" id="{4B216623-4B59-4FC0-8E90-468349035D24}"/>
              </a:ext>
            </a:extLst>
          </p:cNvPr>
          <p:cNvPicPr>
            <a:picLocks noChangeAspect="1"/>
          </p:cNvPicPr>
          <p:nvPr/>
        </p:nvPicPr>
        <p:blipFill rotWithShape="1">
          <a:blip r:embed="rId4">
            <a:alphaModFix amt="30000"/>
          </a:blip>
          <a:srcRect l="17220" r="9210" b="-1"/>
          <a:stretch/>
        </p:blipFill>
        <p:spPr>
          <a:xfrm>
            <a:off x="-5596" y="10"/>
            <a:ext cx="5263396" cy="6857990"/>
          </a:xfrm>
          <a:prstGeom prst="rect">
            <a:avLst/>
          </a:prstGeom>
        </p:spPr>
      </p:pic>
      <p:grpSp>
        <p:nvGrpSpPr>
          <p:cNvPr id="178" name="Group 177">
            <a:extLst>
              <a:ext uri="{FF2B5EF4-FFF2-40B4-BE49-F238E27FC236}">
                <a16:creationId xmlns:a16="http://schemas.microsoft.com/office/drawing/2014/main" id="{FD642FB6-2808-4BC5-AE0B-7302C24B78A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179" name="Rectangle 178">
              <a:extLst>
                <a:ext uri="{FF2B5EF4-FFF2-40B4-BE49-F238E27FC236}">
                  <a16:creationId xmlns:a16="http://schemas.microsoft.com/office/drawing/2014/main" id="{0B0B8F04-D9A7-48E5-A29C-51A66B59DFF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180" name="Freeform 6">
              <a:extLst>
                <a:ext uri="{FF2B5EF4-FFF2-40B4-BE49-F238E27FC236}">
                  <a16:creationId xmlns:a16="http://schemas.microsoft.com/office/drawing/2014/main" id="{D6D18883-6BFF-42BB-8088-FCCF83F9CFC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1" name="Freeform 7">
              <a:extLst>
                <a:ext uri="{FF2B5EF4-FFF2-40B4-BE49-F238E27FC236}">
                  <a16:creationId xmlns:a16="http://schemas.microsoft.com/office/drawing/2014/main" id="{1D0FEFB3-A009-4D0F-9107-C0B17786FB0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2" name="Rectangle 181">
              <a:extLst>
                <a:ext uri="{FF2B5EF4-FFF2-40B4-BE49-F238E27FC236}">
                  <a16:creationId xmlns:a16="http://schemas.microsoft.com/office/drawing/2014/main" id="{78E86C7F-B981-4448-8A1A-856F7124FF4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183" name="Freeform 9">
              <a:extLst>
                <a:ext uri="{FF2B5EF4-FFF2-40B4-BE49-F238E27FC236}">
                  <a16:creationId xmlns:a16="http://schemas.microsoft.com/office/drawing/2014/main" id="{4C6CFFD9-BA00-4184-8310-5FC9550954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4" name="Freeform 10">
              <a:extLst>
                <a:ext uri="{FF2B5EF4-FFF2-40B4-BE49-F238E27FC236}">
                  <a16:creationId xmlns:a16="http://schemas.microsoft.com/office/drawing/2014/main" id="{A1892DF3-4848-496C-8664-DFD32EE250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5" name="Freeform 11">
              <a:extLst>
                <a:ext uri="{FF2B5EF4-FFF2-40B4-BE49-F238E27FC236}">
                  <a16:creationId xmlns:a16="http://schemas.microsoft.com/office/drawing/2014/main" id="{D6DB8C30-651E-4D8F-A70C-163FC58427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6" name="Freeform 12">
              <a:extLst>
                <a:ext uri="{FF2B5EF4-FFF2-40B4-BE49-F238E27FC236}">
                  <a16:creationId xmlns:a16="http://schemas.microsoft.com/office/drawing/2014/main" id="{563DFB81-F969-4F44-BA6C-6347956423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7" name="Freeform 13">
              <a:extLst>
                <a:ext uri="{FF2B5EF4-FFF2-40B4-BE49-F238E27FC236}">
                  <a16:creationId xmlns:a16="http://schemas.microsoft.com/office/drawing/2014/main" id="{8E5DE346-AFCA-40DA-B5E2-93A86EA54C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8" name="Freeform 14">
              <a:extLst>
                <a:ext uri="{FF2B5EF4-FFF2-40B4-BE49-F238E27FC236}">
                  <a16:creationId xmlns:a16="http://schemas.microsoft.com/office/drawing/2014/main" id="{77A34306-2AE8-43D0-9686-E97B3B53FE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9" name="Freeform 15">
              <a:extLst>
                <a:ext uri="{FF2B5EF4-FFF2-40B4-BE49-F238E27FC236}">
                  <a16:creationId xmlns:a16="http://schemas.microsoft.com/office/drawing/2014/main" id="{B9CC10F0-FFCD-4CB9-AF4C-22722D20B7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0" name="Freeform 16">
              <a:extLst>
                <a:ext uri="{FF2B5EF4-FFF2-40B4-BE49-F238E27FC236}">
                  <a16:creationId xmlns:a16="http://schemas.microsoft.com/office/drawing/2014/main" id="{2A6B0E38-C962-4491-BFDA-75378B4D674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1" name="Freeform 17">
              <a:extLst>
                <a:ext uri="{FF2B5EF4-FFF2-40B4-BE49-F238E27FC236}">
                  <a16:creationId xmlns:a16="http://schemas.microsoft.com/office/drawing/2014/main" id="{655F640B-8407-487C-8696-F47451478E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2" name="Freeform 18">
              <a:extLst>
                <a:ext uri="{FF2B5EF4-FFF2-40B4-BE49-F238E27FC236}">
                  <a16:creationId xmlns:a16="http://schemas.microsoft.com/office/drawing/2014/main" id="{FAB4F099-4FF6-4410-A5B9-2A5355719C9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3" name="Freeform 19">
              <a:extLst>
                <a:ext uri="{FF2B5EF4-FFF2-40B4-BE49-F238E27FC236}">
                  <a16:creationId xmlns:a16="http://schemas.microsoft.com/office/drawing/2014/main" id="{6FE80B6E-3DA9-4304-9925-12E578C4E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4" name="Freeform 20">
              <a:extLst>
                <a:ext uri="{FF2B5EF4-FFF2-40B4-BE49-F238E27FC236}">
                  <a16:creationId xmlns:a16="http://schemas.microsoft.com/office/drawing/2014/main" id="{67D1CB75-0CBA-4E13-924C-21F221D7BF6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5" name="Freeform 21">
              <a:extLst>
                <a:ext uri="{FF2B5EF4-FFF2-40B4-BE49-F238E27FC236}">
                  <a16:creationId xmlns:a16="http://schemas.microsoft.com/office/drawing/2014/main" id="{F2CC783B-FA45-4777-A76A-982B285C7C4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6" name="Freeform 22">
              <a:extLst>
                <a:ext uri="{FF2B5EF4-FFF2-40B4-BE49-F238E27FC236}">
                  <a16:creationId xmlns:a16="http://schemas.microsoft.com/office/drawing/2014/main" id="{D68F4DD3-D736-4B78-972E-F5128CFBE7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7" name="Freeform 23">
              <a:extLst>
                <a:ext uri="{FF2B5EF4-FFF2-40B4-BE49-F238E27FC236}">
                  <a16:creationId xmlns:a16="http://schemas.microsoft.com/office/drawing/2014/main" id="{B14AF103-15B3-4796-A71A-297D37E176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8" name="Freeform 24">
              <a:extLst>
                <a:ext uri="{FF2B5EF4-FFF2-40B4-BE49-F238E27FC236}">
                  <a16:creationId xmlns:a16="http://schemas.microsoft.com/office/drawing/2014/main" id="{B0B240FB-0453-4B6F-9F9B-C2C3305AC5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9" name="Freeform 25">
              <a:extLst>
                <a:ext uri="{FF2B5EF4-FFF2-40B4-BE49-F238E27FC236}">
                  <a16:creationId xmlns:a16="http://schemas.microsoft.com/office/drawing/2014/main" id="{EBBBDCEE-433E-40F3-B49D-375CB162A8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0" name="Freeform 26">
              <a:extLst>
                <a:ext uri="{FF2B5EF4-FFF2-40B4-BE49-F238E27FC236}">
                  <a16:creationId xmlns:a16="http://schemas.microsoft.com/office/drawing/2014/main" id="{09B123C6-141E-4A37-B5A7-27E7764FA1F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1" name="Freeform 27">
              <a:extLst>
                <a:ext uri="{FF2B5EF4-FFF2-40B4-BE49-F238E27FC236}">
                  <a16:creationId xmlns:a16="http://schemas.microsoft.com/office/drawing/2014/main" id="{1FA1F521-36A1-49FF-84A7-229E8970F7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2" name="Freeform 28">
              <a:extLst>
                <a:ext uri="{FF2B5EF4-FFF2-40B4-BE49-F238E27FC236}">
                  <a16:creationId xmlns:a16="http://schemas.microsoft.com/office/drawing/2014/main" id="{DE512F89-D901-4487-A42C-02345EC5FCD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3" name="Freeform 29">
              <a:extLst>
                <a:ext uri="{FF2B5EF4-FFF2-40B4-BE49-F238E27FC236}">
                  <a16:creationId xmlns:a16="http://schemas.microsoft.com/office/drawing/2014/main" id="{ED3ED0E5-3226-4B78-B3EA-C591824B89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4" name="Freeform 30">
              <a:extLst>
                <a:ext uri="{FF2B5EF4-FFF2-40B4-BE49-F238E27FC236}">
                  <a16:creationId xmlns:a16="http://schemas.microsoft.com/office/drawing/2014/main" id="{9CBB1F68-B6DE-4ECF-B20F-328F9811E2F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5" name="Freeform 31">
              <a:extLst>
                <a:ext uri="{FF2B5EF4-FFF2-40B4-BE49-F238E27FC236}">
                  <a16:creationId xmlns:a16="http://schemas.microsoft.com/office/drawing/2014/main" id="{A566C551-9523-4D97-A8CF-5C91F436C5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6" name="Freeform 32">
              <a:extLst>
                <a:ext uri="{FF2B5EF4-FFF2-40B4-BE49-F238E27FC236}">
                  <a16:creationId xmlns:a16="http://schemas.microsoft.com/office/drawing/2014/main" id="{9E166BA0-9268-4419-9332-2D30C212397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7" name="Rectangle 206">
              <a:extLst>
                <a:ext uri="{FF2B5EF4-FFF2-40B4-BE49-F238E27FC236}">
                  <a16:creationId xmlns:a16="http://schemas.microsoft.com/office/drawing/2014/main" id="{B700C031-AA54-4DC7-B8A2-2569B3FA653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208" name="Freeform 34">
              <a:extLst>
                <a:ext uri="{FF2B5EF4-FFF2-40B4-BE49-F238E27FC236}">
                  <a16:creationId xmlns:a16="http://schemas.microsoft.com/office/drawing/2014/main" id="{03045EC8-ECC8-473F-8786-DE266F05B15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9" name="Freeform 35">
              <a:extLst>
                <a:ext uri="{FF2B5EF4-FFF2-40B4-BE49-F238E27FC236}">
                  <a16:creationId xmlns:a16="http://schemas.microsoft.com/office/drawing/2014/main" id="{9337EBA2-5088-4A44-8C0B-A6EE78989C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0" name="Freeform 36">
              <a:extLst>
                <a:ext uri="{FF2B5EF4-FFF2-40B4-BE49-F238E27FC236}">
                  <a16:creationId xmlns:a16="http://schemas.microsoft.com/office/drawing/2014/main" id="{3486A705-2593-45C9-A13E-8E2FB7C354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1" name="Freeform 37">
              <a:extLst>
                <a:ext uri="{FF2B5EF4-FFF2-40B4-BE49-F238E27FC236}">
                  <a16:creationId xmlns:a16="http://schemas.microsoft.com/office/drawing/2014/main" id="{F357321C-6DEE-4D02-A997-75E47EE0E0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2" name="Freeform 38">
              <a:extLst>
                <a:ext uri="{FF2B5EF4-FFF2-40B4-BE49-F238E27FC236}">
                  <a16:creationId xmlns:a16="http://schemas.microsoft.com/office/drawing/2014/main" id="{D0B8F87F-3530-4BCD-A8E5-C1B83707B5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3" name="Freeform 39">
              <a:extLst>
                <a:ext uri="{FF2B5EF4-FFF2-40B4-BE49-F238E27FC236}">
                  <a16:creationId xmlns:a16="http://schemas.microsoft.com/office/drawing/2014/main" id="{5BE86BA3-AB0E-4F70-A552-0D9EB9E98E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4" name="Freeform 40">
              <a:extLst>
                <a:ext uri="{FF2B5EF4-FFF2-40B4-BE49-F238E27FC236}">
                  <a16:creationId xmlns:a16="http://schemas.microsoft.com/office/drawing/2014/main" id="{DF5FE773-B9AE-4A3F-8EDC-165CE579BDC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5" name="Freeform 41">
              <a:extLst>
                <a:ext uri="{FF2B5EF4-FFF2-40B4-BE49-F238E27FC236}">
                  <a16:creationId xmlns:a16="http://schemas.microsoft.com/office/drawing/2014/main" id="{4A03D7BE-B358-4F8B-85EA-65E0CBF2D1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6" name="Freeform 42">
              <a:extLst>
                <a:ext uri="{FF2B5EF4-FFF2-40B4-BE49-F238E27FC236}">
                  <a16:creationId xmlns:a16="http://schemas.microsoft.com/office/drawing/2014/main" id="{A6548877-0957-435B-A419-389A278E57E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7" name="Freeform 43">
              <a:extLst>
                <a:ext uri="{FF2B5EF4-FFF2-40B4-BE49-F238E27FC236}">
                  <a16:creationId xmlns:a16="http://schemas.microsoft.com/office/drawing/2014/main" id="{B2D5EA95-9E60-468A-8DA1-40F05C9BDA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8" name="Freeform 44">
              <a:extLst>
                <a:ext uri="{FF2B5EF4-FFF2-40B4-BE49-F238E27FC236}">
                  <a16:creationId xmlns:a16="http://schemas.microsoft.com/office/drawing/2014/main" id="{C9B409CE-11E5-40D1-8C9B-86614EAE2A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9" name="Rectangle 218">
              <a:extLst>
                <a:ext uri="{FF2B5EF4-FFF2-40B4-BE49-F238E27FC236}">
                  <a16:creationId xmlns:a16="http://schemas.microsoft.com/office/drawing/2014/main" id="{9E594AF5-DB50-4227-AC2F-10EE5233C41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220" name="Freeform 46">
              <a:extLst>
                <a:ext uri="{FF2B5EF4-FFF2-40B4-BE49-F238E27FC236}">
                  <a16:creationId xmlns:a16="http://schemas.microsoft.com/office/drawing/2014/main" id="{9335DCAF-74A2-4994-B5BF-1C079A40A5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1" name="Freeform 47">
              <a:extLst>
                <a:ext uri="{FF2B5EF4-FFF2-40B4-BE49-F238E27FC236}">
                  <a16:creationId xmlns:a16="http://schemas.microsoft.com/office/drawing/2014/main" id="{1DC8E1A2-0C6B-4BA9-85F4-3645AED5DEA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2" name="Freeform 48">
              <a:extLst>
                <a:ext uri="{FF2B5EF4-FFF2-40B4-BE49-F238E27FC236}">
                  <a16:creationId xmlns:a16="http://schemas.microsoft.com/office/drawing/2014/main" id="{28F38DE0-3BEE-441A-8212-E77DA2328A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3" name="Freeform 49">
              <a:extLst>
                <a:ext uri="{FF2B5EF4-FFF2-40B4-BE49-F238E27FC236}">
                  <a16:creationId xmlns:a16="http://schemas.microsoft.com/office/drawing/2014/main" id="{AE81208E-D239-496C-A312-506B0241B31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4" name="Freeform 50">
              <a:extLst>
                <a:ext uri="{FF2B5EF4-FFF2-40B4-BE49-F238E27FC236}">
                  <a16:creationId xmlns:a16="http://schemas.microsoft.com/office/drawing/2014/main" id="{242FE966-DDA4-4668-B8D6-C4B0D4C78E5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5" name="Freeform 51">
              <a:extLst>
                <a:ext uri="{FF2B5EF4-FFF2-40B4-BE49-F238E27FC236}">
                  <a16:creationId xmlns:a16="http://schemas.microsoft.com/office/drawing/2014/main" id="{FB0A5F60-550F-4025-9DCE-6F42A7C064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6" name="Freeform 52">
              <a:extLst>
                <a:ext uri="{FF2B5EF4-FFF2-40B4-BE49-F238E27FC236}">
                  <a16:creationId xmlns:a16="http://schemas.microsoft.com/office/drawing/2014/main" id="{D7B61D18-4A61-44C9-A809-40639E8C1D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7" name="Freeform 53">
              <a:extLst>
                <a:ext uri="{FF2B5EF4-FFF2-40B4-BE49-F238E27FC236}">
                  <a16:creationId xmlns:a16="http://schemas.microsoft.com/office/drawing/2014/main" id="{CB26E7EB-DC12-4BA7-B5DE-09EF2C1D0A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8" name="Freeform 54">
              <a:extLst>
                <a:ext uri="{FF2B5EF4-FFF2-40B4-BE49-F238E27FC236}">
                  <a16:creationId xmlns:a16="http://schemas.microsoft.com/office/drawing/2014/main" id="{921237B4-9D85-4611-851F-5DBD71544A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9" name="Freeform 55">
              <a:extLst>
                <a:ext uri="{FF2B5EF4-FFF2-40B4-BE49-F238E27FC236}">
                  <a16:creationId xmlns:a16="http://schemas.microsoft.com/office/drawing/2014/main" id="{C91509DE-9FAA-4E84-BCC1-CDDBEA8AC0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30" name="Freeform 56">
              <a:extLst>
                <a:ext uri="{FF2B5EF4-FFF2-40B4-BE49-F238E27FC236}">
                  <a16:creationId xmlns:a16="http://schemas.microsoft.com/office/drawing/2014/main" id="{C7029B06-6A09-4E46-BA86-F3C66DBDD4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31" name="Freeform 57">
              <a:extLst>
                <a:ext uri="{FF2B5EF4-FFF2-40B4-BE49-F238E27FC236}">
                  <a16:creationId xmlns:a16="http://schemas.microsoft.com/office/drawing/2014/main" id="{FF4ACFBF-D1F2-47B1-B0EB-F08C6508BD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32" name="Freeform 58">
              <a:extLst>
                <a:ext uri="{FF2B5EF4-FFF2-40B4-BE49-F238E27FC236}">
                  <a16:creationId xmlns:a16="http://schemas.microsoft.com/office/drawing/2014/main" id="{A6FD1991-3A0E-4F63-BAD9-A98C298604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grpSp>
      <p:sp>
        <p:nvSpPr>
          <p:cNvPr id="2" name="Title 1">
            <a:extLst>
              <a:ext uri="{FF2B5EF4-FFF2-40B4-BE49-F238E27FC236}">
                <a16:creationId xmlns:a16="http://schemas.microsoft.com/office/drawing/2014/main" id="{0A6BCF94-F108-4D92-8C4F-CD9273947A31}"/>
              </a:ext>
            </a:extLst>
          </p:cNvPr>
          <p:cNvSpPr>
            <a:spLocks noGrp="1"/>
          </p:cNvSpPr>
          <p:nvPr>
            <p:ph type="title"/>
          </p:nvPr>
        </p:nvSpPr>
        <p:spPr>
          <a:xfrm>
            <a:off x="6096000" y="259254"/>
            <a:ext cx="4756677" cy="1352059"/>
          </a:xfrm>
        </p:spPr>
        <p:txBody>
          <a:bodyPr>
            <a:normAutofit fontScale="90000"/>
          </a:bodyPr>
          <a:lstStyle/>
          <a:p>
            <a:r>
              <a:rPr lang="en-ZA" sz="3200" dirty="0"/>
              <a:t>Integrated Gradients (IG)</a:t>
            </a:r>
            <a:br>
              <a:rPr lang="en-ZA" sz="3200" dirty="0"/>
            </a:br>
            <a:endParaRPr lang="en-US" sz="3200" dirty="0"/>
          </a:p>
        </p:txBody>
      </p:sp>
      <p:sp>
        <p:nvSpPr>
          <p:cNvPr id="3" name="Content Placeholder 2">
            <a:extLst>
              <a:ext uri="{FF2B5EF4-FFF2-40B4-BE49-F238E27FC236}">
                <a16:creationId xmlns:a16="http://schemas.microsoft.com/office/drawing/2014/main" id="{78399AB7-9E36-4EAD-B44A-9E0CEA24AACE}"/>
              </a:ext>
            </a:extLst>
          </p:cNvPr>
          <p:cNvSpPr>
            <a:spLocks noGrp="1"/>
          </p:cNvSpPr>
          <p:nvPr>
            <p:ph idx="1"/>
          </p:nvPr>
        </p:nvSpPr>
        <p:spPr>
          <a:xfrm>
            <a:off x="6096000" y="1814249"/>
            <a:ext cx="3084892" cy="4784498"/>
          </a:xfrm>
        </p:spPr>
        <p:txBody>
          <a:bodyPr>
            <a:normAutofit/>
          </a:bodyPr>
          <a:lstStyle/>
          <a:p>
            <a:pPr>
              <a:lnSpc>
                <a:spcPct val="110000"/>
              </a:lnSpc>
            </a:pPr>
            <a:r>
              <a:rPr lang="en-GB" sz="1600" dirty="0"/>
              <a:t>Integrated Gradients (IG) is an attribution method used for explaining the predictions of deep neural network models. It assigns a relevance score to each input feature (e.g., </a:t>
            </a:r>
            <a:r>
              <a:rPr lang="en-GB" sz="1600" dirty="0">
                <a:solidFill>
                  <a:srgbClr val="FFFF00"/>
                </a:solidFill>
              </a:rPr>
              <a:t>pixels in an image</a:t>
            </a:r>
            <a:r>
              <a:rPr lang="en-GB" sz="1600" dirty="0"/>
              <a:t>) to explain the model's output prediction. This method is particularly valuable in image classification tasks, where it helps highlight the pixels that contribute most to the model's decision.</a:t>
            </a:r>
          </a:p>
          <a:p>
            <a:pPr>
              <a:lnSpc>
                <a:spcPct val="110000"/>
              </a:lnSpc>
            </a:pPr>
            <a:endParaRPr lang="en-US" sz="1600" dirty="0"/>
          </a:p>
        </p:txBody>
      </p:sp>
    </p:spTree>
    <p:extLst>
      <p:ext uri="{BB962C8B-B14F-4D97-AF65-F5344CB8AC3E}">
        <p14:creationId xmlns:p14="http://schemas.microsoft.com/office/powerpoint/2010/main" val="5067709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174" name="Group 173">
            <a:extLst>
              <a:ext uri="{FF2B5EF4-FFF2-40B4-BE49-F238E27FC236}">
                <a16:creationId xmlns:a16="http://schemas.microsoft.com/office/drawing/2014/main" id="{8E1DDAD8-1D10-4640-A034-BE90015E37B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75" name="Rectangle 174">
              <a:extLst>
                <a:ext uri="{FF2B5EF4-FFF2-40B4-BE49-F238E27FC236}">
                  <a16:creationId xmlns:a16="http://schemas.microsoft.com/office/drawing/2014/main" id="{52FE7688-721D-4A97-B007-BDE056094D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76" name="Picture 2">
              <a:extLst>
                <a:ext uri="{FF2B5EF4-FFF2-40B4-BE49-F238E27FC236}">
                  <a16:creationId xmlns:a16="http://schemas.microsoft.com/office/drawing/2014/main" id="{9E73A810-8571-4A9D-A3CB-336933AB4C0E}"/>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grpSp>
        <p:nvGrpSpPr>
          <p:cNvPr id="178" name="Group 177">
            <a:extLst>
              <a:ext uri="{FF2B5EF4-FFF2-40B4-BE49-F238E27FC236}">
                <a16:creationId xmlns:a16="http://schemas.microsoft.com/office/drawing/2014/main" id="{FD642FB6-2808-4BC5-AE0B-7302C24B78A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179" name="Rectangle 178">
              <a:extLst>
                <a:ext uri="{FF2B5EF4-FFF2-40B4-BE49-F238E27FC236}">
                  <a16:creationId xmlns:a16="http://schemas.microsoft.com/office/drawing/2014/main" id="{0B0B8F04-D9A7-48E5-A29C-51A66B59DFF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80" name="Freeform 6">
              <a:extLst>
                <a:ext uri="{FF2B5EF4-FFF2-40B4-BE49-F238E27FC236}">
                  <a16:creationId xmlns:a16="http://schemas.microsoft.com/office/drawing/2014/main" id="{D6D18883-6BFF-42BB-8088-FCCF83F9CFC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1" name="Freeform 7">
              <a:extLst>
                <a:ext uri="{FF2B5EF4-FFF2-40B4-BE49-F238E27FC236}">
                  <a16:creationId xmlns:a16="http://schemas.microsoft.com/office/drawing/2014/main" id="{1D0FEFB3-A009-4D0F-9107-C0B17786FB0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2" name="Rectangle 181">
              <a:extLst>
                <a:ext uri="{FF2B5EF4-FFF2-40B4-BE49-F238E27FC236}">
                  <a16:creationId xmlns:a16="http://schemas.microsoft.com/office/drawing/2014/main" id="{78E86C7F-B981-4448-8A1A-856F7124FF4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83" name="Freeform 9">
              <a:extLst>
                <a:ext uri="{FF2B5EF4-FFF2-40B4-BE49-F238E27FC236}">
                  <a16:creationId xmlns:a16="http://schemas.microsoft.com/office/drawing/2014/main" id="{4C6CFFD9-BA00-4184-8310-5FC9550954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4" name="Freeform 10">
              <a:extLst>
                <a:ext uri="{FF2B5EF4-FFF2-40B4-BE49-F238E27FC236}">
                  <a16:creationId xmlns:a16="http://schemas.microsoft.com/office/drawing/2014/main" id="{A1892DF3-4848-496C-8664-DFD32EE250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5" name="Freeform 11">
              <a:extLst>
                <a:ext uri="{FF2B5EF4-FFF2-40B4-BE49-F238E27FC236}">
                  <a16:creationId xmlns:a16="http://schemas.microsoft.com/office/drawing/2014/main" id="{D6DB8C30-651E-4D8F-A70C-163FC58427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6" name="Freeform 12">
              <a:extLst>
                <a:ext uri="{FF2B5EF4-FFF2-40B4-BE49-F238E27FC236}">
                  <a16:creationId xmlns:a16="http://schemas.microsoft.com/office/drawing/2014/main" id="{563DFB81-F969-4F44-BA6C-6347956423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7" name="Freeform 13">
              <a:extLst>
                <a:ext uri="{FF2B5EF4-FFF2-40B4-BE49-F238E27FC236}">
                  <a16:creationId xmlns:a16="http://schemas.microsoft.com/office/drawing/2014/main" id="{8E5DE346-AFCA-40DA-B5E2-93A86EA54C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8" name="Freeform 14">
              <a:extLst>
                <a:ext uri="{FF2B5EF4-FFF2-40B4-BE49-F238E27FC236}">
                  <a16:creationId xmlns:a16="http://schemas.microsoft.com/office/drawing/2014/main" id="{77A34306-2AE8-43D0-9686-E97B3B53FE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9" name="Freeform 15">
              <a:extLst>
                <a:ext uri="{FF2B5EF4-FFF2-40B4-BE49-F238E27FC236}">
                  <a16:creationId xmlns:a16="http://schemas.microsoft.com/office/drawing/2014/main" id="{B9CC10F0-FFCD-4CB9-AF4C-22722D20B7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0" name="Freeform 16">
              <a:extLst>
                <a:ext uri="{FF2B5EF4-FFF2-40B4-BE49-F238E27FC236}">
                  <a16:creationId xmlns:a16="http://schemas.microsoft.com/office/drawing/2014/main" id="{2A6B0E38-C962-4491-BFDA-75378B4D674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1" name="Freeform 17">
              <a:extLst>
                <a:ext uri="{FF2B5EF4-FFF2-40B4-BE49-F238E27FC236}">
                  <a16:creationId xmlns:a16="http://schemas.microsoft.com/office/drawing/2014/main" id="{655F640B-8407-487C-8696-F47451478E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2" name="Freeform 18">
              <a:extLst>
                <a:ext uri="{FF2B5EF4-FFF2-40B4-BE49-F238E27FC236}">
                  <a16:creationId xmlns:a16="http://schemas.microsoft.com/office/drawing/2014/main" id="{FAB4F099-4FF6-4410-A5B9-2A5355719C9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3" name="Freeform 19">
              <a:extLst>
                <a:ext uri="{FF2B5EF4-FFF2-40B4-BE49-F238E27FC236}">
                  <a16:creationId xmlns:a16="http://schemas.microsoft.com/office/drawing/2014/main" id="{6FE80B6E-3DA9-4304-9925-12E578C4E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4" name="Freeform 20">
              <a:extLst>
                <a:ext uri="{FF2B5EF4-FFF2-40B4-BE49-F238E27FC236}">
                  <a16:creationId xmlns:a16="http://schemas.microsoft.com/office/drawing/2014/main" id="{67D1CB75-0CBA-4E13-924C-21F221D7BF6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5" name="Freeform 21">
              <a:extLst>
                <a:ext uri="{FF2B5EF4-FFF2-40B4-BE49-F238E27FC236}">
                  <a16:creationId xmlns:a16="http://schemas.microsoft.com/office/drawing/2014/main" id="{F2CC783B-FA45-4777-A76A-982B285C7C4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6" name="Freeform 22">
              <a:extLst>
                <a:ext uri="{FF2B5EF4-FFF2-40B4-BE49-F238E27FC236}">
                  <a16:creationId xmlns:a16="http://schemas.microsoft.com/office/drawing/2014/main" id="{D68F4DD3-D736-4B78-972E-F5128CFBE7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7" name="Freeform 23">
              <a:extLst>
                <a:ext uri="{FF2B5EF4-FFF2-40B4-BE49-F238E27FC236}">
                  <a16:creationId xmlns:a16="http://schemas.microsoft.com/office/drawing/2014/main" id="{B14AF103-15B3-4796-A71A-297D37E176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8" name="Freeform 24">
              <a:extLst>
                <a:ext uri="{FF2B5EF4-FFF2-40B4-BE49-F238E27FC236}">
                  <a16:creationId xmlns:a16="http://schemas.microsoft.com/office/drawing/2014/main" id="{B0B240FB-0453-4B6F-9F9B-C2C3305AC5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9" name="Freeform 25">
              <a:extLst>
                <a:ext uri="{FF2B5EF4-FFF2-40B4-BE49-F238E27FC236}">
                  <a16:creationId xmlns:a16="http://schemas.microsoft.com/office/drawing/2014/main" id="{EBBBDCEE-433E-40F3-B49D-375CB162A8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0" name="Freeform 26">
              <a:extLst>
                <a:ext uri="{FF2B5EF4-FFF2-40B4-BE49-F238E27FC236}">
                  <a16:creationId xmlns:a16="http://schemas.microsoft.com/office/drawing/2014/main" id="{09B123C6-141E-4A37-B5A7-27E7764FA1F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1" name="Freeform 27">
              <a:extLst>
                <a:ext uri="{FF2B5EF4-FFF2-40B4-BE49-F238E27FC236}">
                  <a16:creationId xmlns:a16="http://schemas.microsoft.com/office/drawing/2014/main" id="{1FA1F521-36A1-49FF-84A7-229E8970F7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2" name="Freeform 28">
              <a:extLst>
                <a:ext uri="{FF2B5EF4-FFF2-40B4-BE49-F238E27FC236}">
                  <a16:creationId xmlns:a16="http://schemas.microsoft.com/office/drawing/2014/main" id="{DE512F89-D901-4487-A42C-02345EC5FCD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3" name="Freeform 29">
              <a:extLst>
                <a:ext uri="{FF2B5EF4-FFF2-40B4-BE49-F238E27FC236}">
                  <a16:creationId xmlns:a16="http://schemas.microsoft.com/office/drawing/2014/main" id="{ED3ED0E5-3226-4B78-B3EA-C591824B89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4" name="Freeform 30">
              <a:extLst>
                <a:ext uri="{FF2B5EF4-FFF2-40B4-BE49-F238E27FC236}">
                  <a16:creationId xmlns:a16="http://schemas.microsoft.com/office/drawing/2014/main" id="{9CBB1F68-B6DE-4ECF-B20F-328F9811E2F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5" name="Freeform 31">
              <a:extLst>
                <a:ext uri="{FF2B5EF4-FFF2-40B4-BE49-F238E27FC236}">
                  <a16:creationId xmlns:a16="http://schemas.microsoft.com/office/drawing/2014/main" id="{A566C551-9523-4D97-A8CF-5C91F436C5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6" name="Freeform 32">
              <a:extLst>
                <a:ext uri="{FF2B5EF4-FFF2-40B4-BE49-F238E27FC236}">
                  <a16:creationId xmlns:a16="http://schemas.microsoft.com/office/drawing/2014/main" id="{9E166BA0-9268-4419-9332-2D30C212397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7" name="Rectangle 206">
              <a:extLst>
                <a:ext uri="{FF2B5EF4-FFF2-40B4-BE49-F238E27FC236}">
                  <a16:creationId xmlns:a16="http://schemas.microsoft.com/office/drawing/2014/main" id="{B700C031-AA54-4DC7-B8A2-2569B3FA653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208" name="Freeform 34">
              <a:extLst>
                <a:ext uri="{FF2B5EF4-FFF2-40B4-BE49-F238E27FC236}">
                  <a16:creationId xmlns:a16="http://schemas.microsoft.com/office/drawing/2014/main" id="{03045EC8-ECC8-473F-8786-DE266F05B15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9" name="Freeform 35">
              <a:extLst>
                <a:ext uri="{FF2B5EF4-FFF2-40B4-BE49-F238E27FC236}">
                  <a16:creationId xmlns:a16="http://schemas.microsoft.com/office/drawing/2014/main" id="{9337EBA2-5088-4A44-8C0B-A6EE78989C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0" name="Freeform 36">
              <a:extLst>
                <a:ext uri="{FF2B5EF4-FFF2-40B4-BE49-F238E27FC236}">
                  <a16:creationId xmlns:a16="http://schemas.microsoft.com/office/drawing/2014/main" id="{3486A705-2593-45C9-A13E-8E2FB7C354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1" name="Freeform 37">
              <a:extLst>
                <a:ext uri="{FF2B5EF4-FFF2-40B4-BE49-F238E27FC236}">
                  <a16:creationId xmlns:a16="http://schemas.microsoft.com/office/drawing/2014/main" id="{F357321C-6DEE-4D02-A997-75E47EE0E0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2" name="Freeform 38">
              <a:extLst>
                <a:ext uri="{FF2B5EF4-FFF2-40B4-BE49-F238E27FC236}">
                  <a16:creationId xmlns:a16="http://schemas.microsoft.com/office/drawing/2014/main" id="{D0B8F87F-3530-4BCD-A8E5-C1B83707B5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3" name="Freeform 39">
              <a:extLst>
                <a:ext uri="{FF2B5EF4-FFF2-40B4-BE49-F238E27FC236}">
                  <a16:creationId xmlns:a16="http://schemas.microsoft.com/office/drawing/2014/main" id="{5BE86BA3-AB0E-4F70-A552-0D9EB9E98E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4" name="Freeform 40">
              <a:extLst>
                <a:ext uri="{FF2B5EF4-FFF2-40B4-BE49-F238E27FC236}">
                  <a16:creationId xmlns:a16="http://schemas.microsoft.com/office/drawing/2014/main" id="{DF5FE773-B9AE-4A3F-8EDC-165CE579BDC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5" name="Freeform 41">
              <a:extLst>
                <a:ext uri="{FF2B5EF4-FFF2-40B4-BE49-F238E27FC236}">
                  <a16:creationId xmlns:a16="http://schemas.microsoft.com/office/drawing/2014/main" id="{4A03D7BE-B358-4F8B-85EA-65E0CBF2D1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6" name="Freeform 42">
              <a:extLst>
                <a:ext uri="{FF2B5EF4-FFF2-40B4-BE49-F238E27FC236}">
                  <a16:creationId xmlns:a16="http://schemas.microsoft.com/office/drawing/2014/main" id="{A6548877-0957-435B-A419-389A278E57E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7" name="Freeform 43">
              <a:extLst>
                <a:ext uri="{FF2B5EF4-FFF2-40B4-BE49-F238E27FC236}">
                  <a16:creationId xmlns:a16="http://schemas.microsoft.com/office/drawing/2014/main" id="{B2D5EA95-9E60-468A-8DA1-40F05C9BDA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8" name="Freeform 44">
              <a:extLst>
                <a:ext uri="{FF2B5EF4-FFF2-40B4-BE49-F238E27FC236}">
                  <a16:creationId xmlns:a16="http://schemas.microsoft.com/office/drawing/2014/main" id="{C9B409CE-11E5-40D1-8C9B-86614EAE2A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9" name="Rectangle 218">
              <a:extLst>
                <a:ext uri="{FF2B5EF4-FFF2-40B4-BE49-F238E27FC236}">
                  <a16:creationId xmlns:a16="http://schemas.microsoft.com/office/drawing/2014/main" id="{9E594AF5-DB50-4227-AC2F-10EE5233C41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220" name="Freeform 46">
              <a:extLst>
                <a:ext uri="{FF2B5EF4-FFF2-40B4-BE49-F238E27FC236}">
                  <a16:creationId xmlns:a16="http://schemas.microsoft.com/office/drawing/2014/main" id="{9335DCAF-74A2-4994-B5BF-1C079A40A5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1" name="Freeform 47">
              <a:extLst>
                <a:ext uri="{FF2B5EF4-FFF2-40B4-BE49-F238E27FC236}">
                  <a16:creationId xmlns:a16="http://schemas.microsoft.com/office/drawing/2014/main" id="{1DC8E1A2-0C6B-4BA9-85F4-3645AED5DEA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2" name="Freeform 48">
              <a:extLst>
                <a:ext uri="{FF2B5EF4-FFF2-40B4-BE49-F238E27FC236}">
                  <a16:creationId xmlns:a16="http://schemas.microsoft.com/office/drawing/2014/main" id="{28F38DE0-3BEE-441A-8212-E77DA2328A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3" name="Freeform 49">
              <a:extLst>
                <a:ext uri="{FF2B5EF4-FFF2-40B4-BE49-F238E27FC236}">
                  <a16:creationId xmlns:a16="http://schemas.microsoft.com/office/drawing/2014/main" id="{AE81208E-D239-496C-A312-506B0241B31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4" name="Freeform 50">
              <a:extLst>
                <a:ext uri="{FF2B5EF4-FFF2-40B4-BE49-F238E27FC236}">
                  <a16:creationId xmlns:a16="http://schemas.microsoft.com/office/drawing/2014/main" id="{242FE966-DDA4-4668-B8D6-C4B0D4C78E5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5" name="Freeform 51">
              <a:extLst>
                <a:ext uri="{FF2B5EF4-FFF2-40B4-BE49-F238E27FC236}">
                  <a16:creationId xmlns:a16="http://schemas.microsoft.com/office/drawing/2014/main" id="{FB0A5F60-550F-4025-9DCE-6F42A7C064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6" name="Freeform 52">
              <a:extLst>
                <a:ext uri="{FF2B5EF4-FFF2-40B4-BE49-F238E27FC236}">
                  <a16:creationId xmlns:a16="http://schemas.microsoft.com/office/drawing/2014/main" id="{D7B61D18-4A61-44C9-A809-40639E8C1D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7" name="Freeform 53">
              <a:extLst>
                <a:ext uri="{FF2B5EF4-FFF2-40B4-BE49-F238E27FC236}">
                  <a16:creationId xmlns:a16="http://schemas.microsoft.com/office/drawing/2014/main" id="{CB26E7EB-DC12-4BA7-B5DE-09EF2C1D0A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8" name="Freeform 54">
              <a:extLst>
                <a:ext uri="{FF2B5EF4-FFF2-40B4-BE49-F238E27FC236}">
                  <a16:creationId xmlns:a16="http://schemas.microsoft.com/office/drawing/2014/main" id="{921237B4-9D85-4611-851F-5DBD71544A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9" name="Freeform 55">
              <a:extLst>
                <a:ext uri="{FF2B5EF4-FFF2-40B4-BE49-F238E27FC236}">
                  <a16:creationId xmlns:a16="http://schemas.microsoft.com/office/drawing/2014/main" id="{C91509DE-9FAA-4E84-BCC1-CDDBEA8AC0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30" name="Freeform 56">
              <a:extLst>
                <a:ext uri="{FF2B5EF4-FFF2-40B4-BE49-F238E27FC236}">
                  <a16:creationId xmlns:a16="http://schemas.microsoft.com/office/drawing/2014/main" id="{C7029B06-6A09-4E46-BA86-F3C66DBDD4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31" name="Freeform 57">
              <a:extLst>
                <a:ext uri="{FF2B5EF4-FFF2-40B4-BE49-F238E27FC236}">
                  <a16:creationId xmlns:a16="http://schemas.microsoft.com/office/drawing/2014/main" id="{FF4ACFBF-D1F2-47B1-B0EB-F08C6508BD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32" name="Freeform 58">
              <a:extLst>
                <a:ext uri="{FF2B5EF4-FFF2-40B4-BE49-F238E27FC236}">
                  <a16:creationId xmlns:a16="http://schemas.microsoft.com/office/drawing/2014/main" id="{A6FD1991-3A0E-4F63-BAD9-A98C298604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grpSp>
      <p:sp>
        <p:nvSpPr>
          <p:cNvPr id="2" name="Title 1">
            <a:extLst>
              <a:ext uri="{FF2B5EF4-FFF2-40B4-BE49-F238E27FC236}">
                <a16:creationId xmlns:a16="http://schemas.microsoft.com/office/drawing/2014/main" id="{0A6BCF94-F108-4D92-8C4F-CD9273947A31}"/>
              </a:ext>
            </a:extLst>
          </p:cNvPr>
          <p:cNvSpPr>
            <a:spLocks noGrp="1"/>
          </p:cNvSpPr>
          <p:nvPr>
            <p:ph type="title"/>
          </p:nvPr>
        </p:nvSpPr>
        <p:spPr>
          <a:xfrm>
            <a:off x="6096000" y="259254"/>
            <a:ext cx="4756677" cy="1352059"/>
          </a:xfrm>
        </p:spPr>
        <p:txBody>
          <a:bodyPr>
            <a:normAutofit fontScale="90000"/>
          </a:bodyPr>
          <a:lstStyle/>
          <a:p>
            <a:r>
              <a:rPr lang="en-ZA" sz="3200" dirty="0"/>
              <a:t>Integrated Gradients (IG)</a:t>
            </a:r>
            <a:br>
              <a:rPr lang="en-ZA" sz="3200" dirty="0"/>
            </a:br>
            <a:r>
              <a:rPr lang="en-ZA" sz="3200" dirty="0"/>
              <a:t>USE Cases</a:t>
            </a:r>
            <a:endParaRPr lang="en-US" sz="3200" dirty="0"/>
          </a:p>
        </p:txBody>
      </p:sp>
      <p:sp>
        <p:nvSpPr>
          <p:cNvPr id="3" name="Content Placeholder 2">
            <a:extLst>
              <a:ext uri="{FF2B5EF4-FFF2-40B4-BE49-F238E27FC236}">
                <a16:creationId xmlns:a16="http://schemas.microsoft.com/office/drawing/2014/main" id="{78399AB7-9E36-4EAD-B44A-9E0CEA24AACE}"/>
              </a:ext>
            </a:extLst>
          </p:cNvPr>
          <p:cNvSpPr>
            <a:spLocks noGrp="1"/>
          </p:cNvSpPr>
          <p:nvPr>
            <p:ph idx="1"/>
          </p:nvPr>
        </p:nvSpPr>
        <p:spPr>
          <a:xfrm>
            <a:off x="6096000" y="1814249"/>
            <a:ext cx="3084892" cy="4784498"/>
          </a:xfrm>
        </p:spPr>
        <p:txBody>
          <a:bodyPr>
            <a:normAutofit/>
          </a:bodyPr>
          <a:lstStyle/>
          <a:p>
            <a:pPr>
              <a:lnSpc>
                <a:spcPct val="110000"/>
              </a:lnSpc>
            </a:pPr>
            <a:r>
              <a:rPr lang="en-GB" sz="1600" dirty="0"/>
              <a:t>Image Classification</a:t>
            </a:r>
            <a:r>
              <a:rPr lang="en-GB" sz="1600" dirty="0">
                <a:solidFill>
                  <a:srgbClr val="FFFF00"/>
                </a:solidFill>
              </a:rPr>
              <a:t>: </a:t>
            </a:r>
            <a:r>
              <a:rPr lang="en-GB" sz="1600" dirty="0"/>
              <a:t>In image classification tasks, IG can be used to generate </a:t>
            </a:r>
            <a:r>
              <a:rPr lang="en-GB" sz="1600" dirty="0">
                <a:solidFill>
                  <a:srgbClr val="FFFF00"/>
                </a:solidFill>
              </a:rPr>
              <a:t>saliency maps </a:t>
            </a:r>
            <a:r>
              <a:rPr lang="en-GB" sz="1600" dirty="0"/>
              <a:t>that highlight the most important regions of an image contributing to the model’s </a:t>
            </a:r>
          </a:p>
          <a:p>
            <a:pPr>
              <a:lnSpc>
                <a:spcPct val="110000"/>
              </a:lnSpc>
            </a:pPr>
            <a:r>
              <a:rPr lang="en-GB" sz="1600" dirty="0"/>
              <a:t>Medical Imaging: By visualizing which regions of medical images (e.g., X-rays, MRI scans) are most influential in the model's predictions, IG can provide valuable insights into potential disease indicators or anomalies.</a:t>
            </a:r>
          </a:p>
          <a:p>
            <a:pPr>
              <a:lnSpc>
                <a:spcPct val="110000"/>
              </a:lnSpc>
            </a:pPr>
            <a:r>
              <a:rPr lang="en-GB" sz="1600" dirty="0"/>
              <a:t>It also used in NLP, Autonomous vehicles etc.</a:t>
            </a:r>
            <a:endParaRPr lang="en-US" sz="1600" dirty="0"/>
          </a:p>
        </p:txBody>
      </p:sp>
      <p:sp>
        <p:nvSpPr>
          <p:cNvPr id="5" name="TextBox 4">
            <a:extLst>
              <a:ext uri="{FF2B5EF4-FFF2-40B4-BE49-F238E27FC236}">
                <a16:creationId xmlns:a16="http://schemas.microsoft.com/office/drawing/2014/main" id="{17BBB89D-535F-72C1-082F-B6F2085608B8}"/>
              </a:ext>
            </a:extLst>
          </p:cNvPr>
          <p:cNvSpPr txBox="1"/>
          <p:nvPr/>
        </p:nvSpPr>
        <p:spPr>
          <a:xfrm>
            <a:off x="9609667" y="4745762"/>
            <a:ext cx="2596621" cy="1200329"/>
          </a:xfrm>
          <a:prstGeom prst="rect">
            <a:avLst/>
          </a:prstGeom>
          <a:noFill/>
        </p:spPr>
        <p:txBody>
          <a:bodyPr wrap="square" rtlCol="0">
            <a:spAutoFit/>
          </a:bodyPr>
          <a:lstStyle/>
          <a:p>
            <a:r>
              <a:rPr lang="en-US" dirty="0"/>
              <a:t>Reference:</a:t>
            </a:r>
          </a:p>
          <a:p>
            <a:r>
              <a:rPr lang="en-US" dirty="0"/>
              <a:t>https://ieeexplore.ieee.org/abstract/document/9413242</a:t>
            </a:r>
          </a:p>
        </p:txBody>
      </p:sp>
      <p:pic>
        <p:nvPicPr>
          <p:cNvPr id="7" name="Picture 6">
            <a:extLst>
              <a:ext uri="{FF2B5EF4-FFF2-40B4-BE49-F238E27FC236}">
                <a16:creationId xmlns:a16="http://schemas.microsoft.com/office/drawing/2014/main" id="{AE07FDEE-B535-0BC8-C70C-D96F931900EE}"/>
              </a:ext>
            </a:extLst>
          </p:cNvPr>
          <p:cNvPicPr>
            <a:picLocks noChangeAspect="1"/>
          </p:cNvPicPr>
          <p:nvPr/>
        </p:nvPicPr>
        <p:blipFill>
          <a:blip r:embed="rId4"/>
          <a:stretch>
            <a:fillRect/>
          </a:stretch>
        </p:blipFill>
        <p:spPr>
          <a:xfrm>
            <a:off x="400051" y="921546"/>
            <a:ext cx="5420330" cy="4310856"/>
          </a:xfrm>
          <a:prstGeom prst="rect">
            <a:avLst/>
          </a:prstGeom>
        </p:spPr>
      </p:pic>
    </p:spTree>
    <p:extLst>
      <p:ext uri="{BB962C8B-B14F-4D97-AF65-F5344CB8AC3E}">
        <p14:creationId xmlns:p14="http://schemas.microsoft.com/office/powerpoint/2010/main" val="385020242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104C6BCC-A38B-4625-90E6-7D3BBA3909A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E096F0E7-E7B5-406E-8E94-F0043B2AC7F6}">
  <ds:schemaRefs>
    <ds:schemaRef ds:uri="http://schemas.microsoft.com/sharepoint/v3/contenttype/forms"/>
  </ds:schemaRefs>
</ds:datastoreItem>
</file>

<file path=customXml/itemProps3.xml><?xml version="1.0" encoding="utf-8"?>
<ds:datastoreItem xmlns:ds="http://schemas.openxmlformats.org/officeDocument/2006/customXml" ds:itemID="{AC41CBB0-BAA0-4983-8F2B-E10AF3358DA8}">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Circuit design</Template>
  <TotalTime>355</TotalTime>
  <Words>1379</Words>
  <Application>Microsoft Office PowerPoint</Application>
  <PresentationFormat>Widescreen</PresentationFormat>
  <Paragraphs>70</Paragraphs>
  <Slides>18</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18</vt:i4>
      </vt:variant>
    </vt:vector>
  </HeadingPairs>
  <TitlesOfParts>
    <vt:vector size="22" baseType="lpstr">
      <vt:lpstr>Arial</vt:lpstr>
      <vt:lpstr>Calibri</vt:lpstr>
      <vt:lpstr>Tw Cen MT</vt:lpstr>
      <vt:lpstr>Circuit</vt:lpstr>
      <vt:lpstr>X-AI Models</vt:lpstr>
      <vt:lpstr>Lime  Local Interpretable Model-agnostic Explanations</vt:lpstr>
      <vt:lpstr>Lime Local Interpretable Model-agnostic Explanations</vt:lpstr>
      <vt:lpstr>SHAP  (SHapley Additive exPlanations) </vt:lpstr>
      <vt:lpstr>SHAP  (SHapley Additive exPlanations) </vt:lpstr>
      <vt:lpstr>GRAD-CAm (Gradient-weighted Class Activation Mapping) </vt:lpstr>
      <vt:lpstr>GRAD-CAm (Gradient-weighted Class Activation Mapping) </vt:lpstr>
      <vt:lpstr>Integrated Gradients (IG) </vt:lpstr>
      <vt:lpstr>Integrated Gradients (IG) USE Cases</vt:lpstr>
      <vt:lpstr>DeepLIFT  (Deep Learning Important Features)</vt:lpstr>
      <vt:lpstr>LRP  (Layer-wise Relevance Propagation)</vt:lpstr>
      <vt:lpstr>LRP  (Layer-wise Relevance Propagation)</vt:lpstr>
      <vt:lpstr>Counterfactual Explanations </vt:lpstr>
      <vt:lpstr>Counterfactual Explanations </vt:lpstr>
      <vt:lpstr>EBM (Explainable Boosting Machine)</vt:lpstr>
      <vt:lpstr>Rule based model (Decision Trees, Rule Lists)</vt:lpstr>
      <vt:lpstr>Rule based model (Decision Trees, Rule Lists)</vt:lpstr>
      <vt:lpstr>Which model used mostly now? (And why)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X-AI Models</dc:title>
  <dc:creator>it's KaMrAn</dc:creator>
  <cp:lastModifiedBy>it's KaMrAn</cp:lastModifiedBy>
  <cp:revision>3</cp:revision>
  <dcterms:created xsi:type="dcterms:W3CDTF">2024-05-28T06:06:03Z</dcterms:created>
  <dcterms:modified xsi:type="dcterms:W3CDTF">2024-05-28T19:23:42Z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